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33"/>
    <a:srgbClr val="A50021"/>
    <a:srgbClr val="D7B41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78" d="100"/>
          <a:sy n="78" d="100"/>
        </p:scale>
        <p:origin x="-3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935DE-CD42-4199-B0AD-7DD177CA6495}" type="datetimeFigureOut">
              <a:rPr lang="it-IT" smtClean="0"/>
              <a:pPr/>
              <a:t>11/12/2012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C84DE-43FF-411D-9ADA-250342A29A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0F5D-886D-47AC-B4F5-DF6EF679DBED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6D7C-EA7E-4EC3-B972-FD18F77CC97E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A63E-A5C4-455B-8BA0-0745D7C73EF7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A733-9AF9-4825-8088-45D745D99DB5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9F6-42FB-4F09-8227-E330DB576F04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C528-491B-496A-80B5-44EA236873FC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B31A-D21E-42A4-A554-A25C92179DF1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A90C-D698-4941-B298-854C52DC6D31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AF68-AEBE-47DB-B8D2-AE7FB055FB2F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E788-3A64-4633-AB78-11F8EEC75EBA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6C29-8897-4D68-B76D-37FEA98CD295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4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960F-25EA-487F-A7CE-54B5E07D6089}" type="datetime1">
              <a:rPr lang="it-IT" smtClean="0"/>
              <a:pPr/>
              <a:t>11/12/2012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AAF6-8A2A-4936-A37F-CD13AD33468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asantalucia.it/tradizioni/Italia/Bergamo/Bergamo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santalucia.it/tradizioni/Italia/Verona/Verona.htm" TargetMode="External"/><Relationship Id="rId2" Type="http://schemas.openxmlformats.org/officeDocument/2006/relationships/hyperlink" Target="http://www.carasantalucia.it/gastaldo/gastaldo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asantalucia.it/cucina/cucina.htm" TargetMode="External"/><Relationship Id="rId2" Type="http://schemas.openxmlformats.org/officeDocument/2006/relationships/hyperlink" Target="http://www.carasantalucia.it/tradizioni/mondo/Svezia/DanimarcaSvez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t.wikipedia.org/wiki/File:Sluciacatenanuova.P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547664" y="5105400"/>
            <a:ext cx="6400800" cy="1752600"/>
          </a:xfrm>
          <a:solidFill>
            <a:srgbClr val="FF0000"/>
          </a:solidFill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latin typeface="Comic Sans MS" pitchFamily="66" charset="0"/>
              </a:rPr>
              <a:t>13 </a:t>
            </a:r>
            <a:r>
              <a:rPr lang="it-IT" b="1" dirty="0" smtClean="0">
                <a:solidFill>
                  <a:srgbClr val="FFFF00"/>
                </a:solidFill>
                <a:latin typeface="Comic Sans MS" pitchFamily="66" charset="0"/>
              </a:rPr>
              <a:t>Dicembre 2012</a:t>
            </a:r>
            <a:endParaRPr lang="it-IT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sz="4800" b="1" dirty="0" smtClean="0">
                <a:solidFill>
                  <a:srgbClr val="FFFF00"/>
                </a:solidFill>
                <a:latin typeface="Comic Sans MS" pitchFamily="66" charset="0"/>
              </a:rPr>
              <a:t>Santa Lucia </a:t>
            </a:r>
            <a:r>
              <a:rPr lang="it-IT" sz="4800" b="1" dirty="0" err="1" smtClean="0">
                <a:solidFill>
                  <a:srgbClr val="FFFF00"/>
                </a:solidFill>
                <a:latin typeface="Comic Sans MS" pitchFamily="66" charset="0"/>
              </a:rPr>
              <a:t>Day</a:t>
            </a:r>
            <a:endParaRPr lang="it-IT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/>
              <a:t>IL DIALOGO CON PASCASIO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44008" y="1124744"/>
            <a:ext cx="3955976" cy="54726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A Siracusa era prefetto della città  </a:t>
            </a:r>
            <a:r>
              <a:rPr lang="it-IT" dirty="0" err="1">
                <a:solidFill>
                  <a:schemeClr val="tx1"/>
                </a:solidFill>
              </a:rPr>
              <a:t>Pascasio</a:t>
            </a:r>
            <a:r>
              <a:rPr lang="it-IT" dirty="0">
                <a:solidFill>
                  <a:schemeClr val="tx1"/>
                </a:solidFill>
              </a:rPr>
              <a:t>. Quando Lucia gli fu portata innanzi sotto </a:t>
            </a:r>
            <a:r>
              <a:rPr lang="it-IT" dirty="0" smtClean="0">
                <a:solidFill>
                  <a:schemeClr val="tx1"/>
                </a:solidFill>
              </a:rPr>
              <a:t>l’imputazione </a:t>
            </a:r>
            <a:r>
              <a:rPr lang="it-IT" dirty="0">
                <a:solidFill>
                  <a:schemeClr val="tx1"/>
                </a:solidFill>
              </a:rPr>
              <a:t>di essere cristiana, egli le ordinò di </a:t>
            </a:r>
            <a:r>
              <a:rPr lang="it-IT" dirty="0" smtClean="0">
                <a:solidFill>
                  <a:schemeClr val="tx1"/>
                </a:solidFill>
              </a:rPr>
              <a:t>sacrificare </a:t>
            </a:r>
            <a:r>
              <a:rPr lang="it-IT" dirty="0">
                <a:solidFill>
                  <a:schemeClr val="tx1"/>
                </a:solidFill>
              </a:rPr>
              <a:t>agli dei ma Lucia si </a:t>
            </a:r>
            <a:r>
              <a:rPr lang="it-IT" dirty="0" smtClean="0">
                <a:solidFill>
                  <a:schemeClr val="tx1"/>
                </a:solidFill>
              </a:rPr>
              <a:t>rifiutò. </a:t>
            </a:r>
            <a:r>
              <a:rPr lang="it-IT" dirty="0">
                <a:solidFill>
                  <a:schemeClr val="tx1"/>
                </a:solidFill>
              </a:rPr>
              <a:t>Innanzi alla fermezza della santa di non </a:t>
            </a:r>
            <a:r>
              <a:rPr lang="it-IT" dirty="0" smtClean="0">
                <a:solidFill>
                  <a:schemeClr val="tx1"/>
                </a:solidFill>
              </a:rPr>
              <a:t>piegarsi </a:t>
            </a:r>
            <a:r>
              <a:rPr lang="it-IT" dirty="0">
                <a:solidFill>
                  <a:schemeClr val="tx1"/>
                </a:solidFill>
              </a:rPr>
              <a:t>agli ordini di </a:t>
            </a:r>
            <a:r>
              <a:rPr lang="it-IT" dirty="0" err="1">
                <a:solidFill>
                  <a:schemeClr val="tx1"/>
                </a:solidFill>
              </a:rPr>
              <a:t>Pascasio</a:t>
            </a:r>
            <a:r>
              <a:rPr lang="it-IT" dirty="0">
                <a:solidFill>
                  <a:schemeClr val="tx1"/>
                </a:solidFill>
              </a:rPr>
              <a:t>, questi </a:t>
            </a:r>
            <a:r>
              <a:rPr lang="it-IT" dirty="0" smtClean="0">
                <a:solidFill>
                  <a:schemeClr val="tx1"/>
                </a:solidFill>
              </a:rPr>
              <a:t>radunò </a:t>
            </a:r>
            <a:r>
              <a:rPr lang="it-IT" dirty="0">
                <a:solidFill>
                  <a:schemeClr val="tx1"/>
                </a:solidFill>
              </a:rPr>
              <a:t>della </a:t>
            </a:r>
            <a:r>
              <a:rPr lang="it-IT" dirty="0" smtClean="0">
                <a:solidFill>
                  <a:schemeClr val="tx1"/>
                </a:solidFill>
              </a:rPr>
              <a:t>gentaglia </a:t>
            </a:r>
            <a:r>
              <a:rPr lang="it-IT" dirty="0">
                <a:solidFill>
                  <a:schemeClr val="tx1"/>
                </a:solidFill>
              </a:rPr>
              <a:t>per costringere Lucia ad obbedirgli. Ogni suo tentativo </a:t>
            </a:r>
            <a:r>
              <a:rPr lang="it-IT" dirty="0" err="1" smtClean="0">
                <a:solidFill>
                  <a:schemeClr val="tx1"/>
                </a:solidFill>
              </a:rPr>
              <a:t>riescì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vano: neppure i soldati, neppure le paia di buoi riescono a smuovere Lucia che sta </a:t>
            </a:r>
            <a:r>
              <a:rPr lang="it-IT" dirty="0" smtClean="0">
                <a:solidFill>
                  <a:schemeClr val="tx1"/>
                </a:solidFill>
              </a:rPr>
              <a:t>immobile </a:t>
            </a:r>
            <a:r>
              <a:rPr lang="it-IT" dirty="0">
                <a:solidFill>
                  <a:schemeClr val="tx1"/>
                </a:solidFill>
              </a:rPr>
              <a:t>come una </a:t>
            </a:r>
            <a:r>
              <a:rPr lang="it-IT" dirty="0" smtClean="0">
                <a:solidFill>
                  <a:schemeClr val="tx1"/>
                </a:solidFill>
              </a:rPr>
              <a:t>roccia. 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26" name="Picture 2" descr="C:\Users\simona\Desktop\santa lucia\bu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385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548680"/>
            <a:ext cx="5904656" cy="55446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dirty="0"/>
              <a:t>Tutti </a:t>
            </a:r>
            <a:r>
              <a:rPr lang="it-IT" sz="3800" dirty="0" smtClean="0"/>
              <a:t>questi prodigi </a:t>
            </a:r>
            <a:r>
              <a:rPr lang="it-IT" sz="3800" dirty="0"/>
              <a:t>furono ritenuti da </a:t>
            </a:r>
            <a:r>
              <a:rPr lang="it-IT" sz="3800" dirty="0" err="1"/>
              <a:t>Pascasio</a:t>
            </a:r>
            <a:r>
              <a:rPr lang="it-IT" sz="3800" dirty="0"/>
              <a:t> opera di magia, </a:t>
            </a:r>
            <a:r>
              <a:rPr lang="it-IT" sz="3800" dirty="0" smtClean="0"/>
              <a:t>per cui </a:t>
            </a:r>
            <a:r>
              <a:rPr lang="it-IT" sz="3800" dirty="0"/>
              <a:t>ordina che attorno a lei si </a:t>
            </a:r>
            <a:r>
              <a:rPr lang="it-IT" sz="3800" dirty="0" smtClean="0"/>
              <a:t>prepari </a:t>
            </a:r>
            <a:r>
              <a:rPr lang="it-IT" sz="3800" dirty="0"/>
              <a:t>il rogo e sì accenda la fiamma, secondo quanto si usava contro i sospetti di arti magiche.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dirty="0"/>
              <a:t>Vengono </a:t>
            </a:r>
            <a:r>
              <a:rPr lang="it-IT" sz="3800" dirty="0" smtClean="0"/>
              <a:t>portate </a:t>
            </a:r>
            <a:r>
              <a:rPr lang="it-IT" sz="3800" dirty="0"/>
              <a:t>pece e resina, legname ed olio; tutto viene gettato contro la Santa. Divampano le </a:t>
            </a:r>
            <a:r>
              <a:rPr lang="it-IT" sz="3800" dirty="0" smtClean="0"/>
              <a:t>fiamme, ma </a:t>
            </a:r>
            <a:r>
              <a:rPr lang="it-IT" sz="3800" dirty="0"/>
              <a:t>lei non ne è toccata. Anzi dice a </a:t>
            </a:r>
            <a:r>
              <a:rPr lang="it-IT" sz="3800" dirty="0" err="1"/>
              <a:t>Pascasio</a:t>
            </a:r>
            <a:r>
              <a:rPr lang="it-IT" sz="3800" dirty="0"/>
              <a:t>: </a:t>
            </a:r>
            <a:r>
              <a:rPr lang="it-IT" sz="3800" dirty="0" smtClean="0"/>
              <a:t>«Pregherò </a:t>
            </a:r>
            <a:r>
              <a:rPr lang="it-IT" sz="3800" dirty="0"/>
              <a:t>il mio Signore perché questo fuoco non si impadronisca di </a:t>
            </a:r>
            <a:r>
              <a:rPr lang="it-IT" sz="3800" dirty="0" smtClean="0"/>
              <a:t>me».</a:t>
            </a:r>
            <a:endParaRPr lang="it-IT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800" dirty="0" err="1"/>
              <a:t>Pascasio</a:t>
            </a:r>
            <a:r>
              <a:rPr lang="it-IT" sz="3800" dirty="0"/>
              <a:t> non si conteneva più dall’ira. Allora </a:t>
            </a:r>
            <a:r>
              <a:rPr lang="it-IT" sz="3800" dirty="0" smtClean="0"/>
              <a:t>alcuni </a:t>
            </a:r>
            <a:r>
              <a:rPr lang="it-IT" sz="3800" dirty="0"/>
              <a:t>dei suoi amici per impedire che fosse ancor più deriso dalla Santa e gli sforzi suoi risultassero del tutto vani, tirarono giù Lucia dal rogo perché fosse finita con la spada.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8434" name="Picture 2" descr="http://mammachebuono.altervista.org/images/SantaLucia_25550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6670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333FF"/>
                </a:solidFill>
              </a:rPr>
              <a:t>IL MARTIRIO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dirty="0"/>
              <a:t>Lucia comprese che ormai era giunta la fine: si pose in </a:t>
            </a:r>
            <a:r>
              <a:rPr lang="it-IT" dirty="0" smtClean="0"/>
              <a:t>ginocchio </a:t>
            </a:r>
            <a:r>
              <a:rPr lang="it-IT" dirty="0"/>
              <a:t>pronta a ricevere il colpo mortale.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dirty="0"/>
              <a:t>Prima però volle parlare alla gran folla radunata attorno a lei: disse che la persecuzione contro i Cristiani stava terminando e la pace per la Chiesa era imminente con la caduta </a:t>
            </a:r>
            <a:r>
              <a:rPr lang="it-IT" dirty="0" smtClean="0"/>
              <a:t>dell’imperatore </a:t>
            </a:r>
            <a:r>
              <a:rPr lang="it-IT" dirty="0"/>
              <a:t>Diocleziano. Ricordò loro che Siracusa l’avrebbe sempre onorata. Quando ebbe terminato di parlare, venne il colpo mortale che le recise il capo consacrandone la verginità con il </a:t>
            </a:r>
            <a:r>
              <a:rPr lang="it-IT" dirty="0" smtClean="0"/>
              <a:t>martirio</a:t>
            </a:r>
            <a:r>
              <a:rPr lang="it-IT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dirty="0"/>
              <a:t>Era il 13 dicembre del 304, secondo quanto narra la tradizione.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3333FF"/>
                </a:solidFill>
              </a:rPr>
              <a:t>STORIA DEL SUO CULTO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4824536" cy="51845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Il suo culto ben presto si diffuse fuori della </a:t>
            </a:r>
            <a:r>
              <a:rPr lang="it-IT" dirty="0" smtClean="0"/>
              <a:t>Sicilia </a:t>
            </a:r>
            <a:r>
              <a:rPr lang="it-IT" dirty="0"/>
              <a:t>stessa dove le vennero </a:t>
            </a:r>
            <a:r>
              <a:rPr lang="it-IT" dirty="0" smtClean="0"/>
              <a:t>dedicate </a:t>
            </a:r>
            <a:r>
              <a:rPr lang="it-IT" dirty="0"/>
              <a:t>una ventina di chiese e nell’Italia </a:t>
            </a:r>
            <a:r>
              <a:rPr lang="it-IT" dirty="0" smtClean="0"/>
              <a:t>settentrionale</a:t>
            </a:r>
            <a:r>
              <a:rPr lang="it-IT" dirty="0"/>
              <a:t>, dove la troviamo effigiata a Ravenna in S. </a:t>
            </a:r>
            <a:r>
              <a:rPr lang="it-IT" dirty="0" smtClean="0"/>
              <a:t>Apollinare </a:t>
            </a:r>
            <a:r>
              <a:rPr lang="it-IT" dirty="0"/>
              <a:t>Nuovo nella processione delle vergini, in </a:t>
            </a:r>
            <a:r>
              <a:rPr lang="it-IT" dirty="0" smtClean="0"/>
              <a:t>Inghilterra</a:t>
            </a:r>
            <a:r>
              <a:rPr lang="it-IT" dirty="0"/>
              <a:t>, nella chiesa </a:t>
            </a:r>
            <a:r>
              <a:rPr lang="it-IT" dirty="0" smtClean="0"/>
              <a:t>Greca. Dopo </a:t>
            </a:r>
            <a:r>
              <a:rPr lang="it-IT" dirty="0"/>
              <a:t>le scoperte geografiche del secolo XV, il suo culto si estende particolarmente nell’America Latina, nell’Africa, in alcuni luoghi dell’America del Nord.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3074" name="Picture 2" descr="C:\Users\simona\Desktop\santa lucia\Basilica_di_Sant_Apollinare_in_cla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907493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4402832" cy="5069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400" dirty="0"/>
              <a:t>Nella devozione popolare la sua vita si arricchisce di particolari leggendari: il più famoso è quello di </a:t>
            </a:r>
            <a:r>
              <a:rPr lang="it-IT" sz="3400" dirty="0" smtClean="0"/>
              <a:t>credere </a:t>
            </a:r>
            <a:r>
              <a:rPr lang="it-IT" sz="3400" dirty="0"/>
              <a:t>che la santa stessa si sia levata gli occhi </a:t>
            </a:r>
            <a:r>
              <a:rPr lang="it-IT" sz="3400" dirty="0" smtClean="0"/>
              <a:t>inviandoli </a:t>
            </a:r>
            <a:r>
              <a:rPr lang="it-IT" sz="3400" dirty="0"/>
              <a:t>in un bacile di argento al giovane, che si era </a:t>
            </a:r>
            <a:r>
              <a:rPr lang="it-IT" sz="3400" dirty="0" smtClean="0"/>
              <a:t>innamorato </a:t>
            </a:r>
            <a:r>
              <a:rPr lang="it-IT" sz="3400" dirty="0"/>
              <a:t>del loro splendore </a:t>
            </a:r>
            <a:r>
              <a:rPr lang="it-IT" sz="3400" dirty="0" smtClean="0"/>
              <a:t>affascinante, oppure </a:t>
            </a:r>
            <a:r>
              <a:rPr lang="it-IT" sz="3400" dirty="0"/>
              <a:t>li abbia mandati a </a:t>
            </a:r>
            <a:r>
              <a:rPr lang="it-IT" sz="3400" dirty="0" err="1"/>
              <a:t>Pascasio</a:t>
            </a:r>
            <a:r>
              <a:rPr lang="it-IT" sz="3400" dirty="0"/>
              <a:t> stesso, ma subito le siano stati rimessi con improvviso miracolo, poiché S. Raffaele sarebbe sceso da cielo a compierlo.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JwAfAMBIgACEQEDEQH/xAAcAAACAwEBAQEAAAAAAAAAAAAFBgMEBwIBAAj/xAA/EAACAQMDAgQDBQYEBAcAAAABAgMABBEFEiEGMRNBUWEiMnEHFEKBkRUjUqGx0TNDweFTcnPxFiQ0YoKSov/EABoBAAMBAQEBAAAAAAAAAAAAAAMEBQIABgH/xAAxEQACAgEEAQICCAcBAAAAAAABAgADEQQSITFBEyIFUTIzQmFxgaHRFSNSkeHw8RT/2gAMAwEAAhEDEQA/ANPedc8EYrlbhGONwpZ+9uAQfWvvvT+4+lPejJXrxlMy525+lV7iGKX5mGaCxTuHBZ8jzFEPGRwNnc8Vlk2czYt3jmfWumC4uCvZV5Jo+qQWcQVFAA7AdzXtvF93hA7tjJ+tVbo+I7JnB7uf4R6fWod9zah8Z4lSigVrnzObi+kL7Lcc+ftVKW41BclZVHoGoD1P1jpvTjC2Ie4uW7W8ZGR7sfKlHV+tuoRB4sNnawxtyMZfihlEHBhgx8TS4NYuocG8jVlbzSiMkdrqUQxg+jDuprA7Pr/WmugZYIn3HBVRgH8qf+m+pvFmW4iGwj4biDOTQ2Q1ncvc+ZDjBENXdvJaXBik+u71FRsmVz+lMepwJe2W5BkgblPtQDB7Ve0Wq9avnsSTqKPTbjqVXTA4r5FOfL9KteH7Zr4RYp3dFds4VRj3rsA4rtYs9q78JhWSYQKYNZea8VSBzU23PNdpGzf9qLmL4kOO3FENHiEl/Fv7A5xVcwkEZq7pREV9ET6kUtqW/lNj5Q9K/wAwZjE7HI/U0o9Xa/HoljKww1w3KjPdj8opslIAY+2Kwn7V7udusTEmTHDGpA9TXnKh7ZfbgRavba9a8N9eOXklckse5rTOmunL7V9Oi++xrDAw7kfEw9Oe1AenYl6kuLWKSMItuA07euOwFafJr9nYBbcxTYUAAheP65obe/6fiEQYGRAWodDaZFa+HDCEK8hged3rms5K3ehdYR+PITHM21mP4h5VsmpahCll96kbEZAIIHfNZP19ulWC5WGSMq4ZXbHr7GiKQTOcDbNg6WuDd6Ooc7mUlD9KptFiZhjsSKj6AMn7PlMmPmBOPWiMUBkupGJ+EscUz8NO12ER1S5USqIgCM+fArm6iZIGKj4iQo+pNELuKOCS0DH55gv8jX2ogL91jU8vOv6A03fq9qNjxj9YutIzzO4dPYJkgZq2lnHtG5RmpopVZN24FeefKuiV9aL6h6hAggM6WYuDyfap4rFccj8qtm4DjJ4NdxT7qJvaLhUBlG6sh4e5ByKFlGRwwHKnNMUzADk+VDXSJm+J60pyCDOsUZyJalmDwo4Pzsn86xH7WIzH1UJACTJFjA9q2OIKsJw2QLhcZ8uKxrrvXUuOsFuYYhLBakoFYcP6momz032yoG3VgmNf2U6G40ma4lJjknb4T5hcUZ1Lo1JZ7eV5ppNrHxGaUjf6cCufs+1aG/04NBEsSq23YD8tNV7KWTaDye1ZPcOvQgjVtNjbSrS2yTHHIARuxngjvWZ9faRJp2ngvLIRu7FywbJ960LVZ9TEPgPbIFMinxfE7Ae2KRftTvGktoLcMGbdXL3ObG2O/wBntyH0VZE+WaMFR6MODTbHGFUVnnRtwtjpmlQRsdskhH/5rQ1fgEc05pUABIiVx5xA+vSZ1fSIN2Cbjd+WDUev30dndpMx4gRmUerY4/qKDa5qA/8AGmmqzYSMkn9DQjX9SW61tI5SNkX72QZ7+eP9Kj6nUk2bV8nP5D/MGMAEzQrNi9pbW7ZJEavL+fOKnZnVjhjgnNUNKeRNPSS4P76b94/tnsPyFSG8XPermmrbYCezBu4zLtzHCv4gKqGRIc4Jb6VwbK4ddxfmp7KxZc+KOadwoHcVyzHgYleVmnX4XxntXUOm71JkY59qIJZRockfrUjhVHB4rJf+mEWvnLQO0Hh2E0aE5MhAP5Csc6ytk0vVXhmtcoyDw5D2bNbV4imN/MLOuf5Ui/aYbP7lHbybVfxSEJ8s1Gv+sJMp149MARW+y/VTaXktuWyj/FgeR9a12RYb6HazcEdg2M/nWIdCRLF1bDH3QMynHnxWz3WkyOmbWVoj5AHisMeeIenlYC1jS7a0fxp3JiQEhN+f15rKup739p6i5yQsfwrmtK1bSbtnP3qd5B6Vn/UGlS2l8Z4ot8R+da5Tnmc5Yx1tYfuNvou0hlRfiYds4rSoZ4zbrKpBVhmsF6R1STMlnKsxXfujzkhRWkWmrFNFuFDncq/AD7+VGW3085+UVsU9wNfOsvUFxqMpHhWyH/7H/aqnSdk2sa2Zp0ym4SuCPwj5R+dVdSkyPuatujjO+dh+Nj5f6Ub6cnlSFrLSwGuZTvurnHwxeir64HFSNJWGbc3+/wDYtYeeI+XVxEmIu7kcKo5/P2oUxO4+XNdW6pZQbBukc/PI3JY1CGLkkevpXrqA23LcRS1gTxGoSrtzkEHt71DLctyF7UvaBqcbZiuWYKRlQykbTTDFDG6b0cOPUUjpNXXegbo/KMMH8dSBp2b8Z7eVU5p5R8KkknsKvyWqKS2efSqyxhd0rfCv4c+dN2Wqi5mUqZ2wZAqMlq6s+WZsk1mXWWm6/reqSQraAWakmOVmxgeprVQu9DKR8P4F/wBao60y2ukzzPtxtJYn0HNS3bPuMo7ABgRE+zPp+GN5bqR1eVH2g554rVCcJxjNZD0Q1wYDclMmT953243E/wC5p1k1FoYfEZZC2AdgfzPYfU0lY9oONmZQTTkIDDk9qLg9lP1oXedPaftLX8gwedqkAfrUk1+dE0Zry8IFyVBYZyF9qVOn0u+rLmS8vRI1oGISLOFPuaLXnGT3F3bBwIbR7G0URWBRFz2jAJNLvUWoMrhLdCzk7Ysj5m9T7Cm7VZbbSbFo4I4kfbgbVACD1rK+oNU8OQpG5E8g2nH+Wnp9TQb33v6a/nFL3KLyZzbQy6vqEel2chKh90827G5h3OfQU8yaxpPTNkunaYou7o4zsHzN6nH9KUNG0u81C2WLTUWCA8yTnGXPoPX6U99H6VpNkStuBJqH+ZLNzIfpnsPpTOnHO1Tj74oUbbuxK1lpuu6zibUpzZxNz4a8MR9PL86PQdMxJHtDzkA9zIeaNpDtwWNSNPEhxIy5+tPimqvluT98yEzM7hu73dJEiDdCm47m8vzNWIdeudOkVmjMXn5YI9fpUej6RPda3qdgJ8WUAWN5T87DO7b/AD5pvGgaWpJazjkfG0tINxYe9R6Phf2lODDEgDuWbG7XUbaOdMhGGWJ9POq80gvbkQowESc/XHpVjwwkBihASM8AAY49BQi+xCdxlEKry8ucBVHpVCxzkBvEPUmFzDWzeVCr8IHHNKn2k3Ih0aS2j+aYiIY9WOP6ZqOXq1IC72120iD+O1JH68UpX3UR6n1a12Iyw2+6ViR8zYwCPal2bd1G6U3uAIc6etVg0sDHDvgf8qijWnrEjC8uzuKsTHEo3Fm9ce1VYSsdoi+UcOT9a++/Q2VgfFkWGNB+88SQLuJ5J9TWnbEp35CYEH9UytrV5a2SsyCXJYNwVUdyaZ4Lyw0rT1htyp2Daqp2zSPod5Ya1rN9fhXeKMrGiRZwwHPJPuaq9Y9UxwB7a3CggYKx8Aew/wBaXssYexPpGSbWWoZac9XdTBMsWBlc5UeRPr9KA6Pp1mirqvU8xSFjuith/iTH+1CJibTbqGpL4ty5zDbsOAP4m9vapNHkudU1Ez3L+JJjkkZwPQU7ofh5I7/EyVbZ9tuT8pqVlqthqlqkdne2lvGFwkJXBX69qilstRtbqOeGSOcA7kkRsMuP6ikbWrSSCBSXVE8ge5pfh1nUtOkV7O+lQr2UsSp/I0xZ8MYc1tC1awN7WE3u71a7ltIhbW0zb15ZV43eYoJGLmXc82Y2LfKw5FTdBapc9RdJzSRMsd2s21+TgfT61Zay12J2UPERnIw1RtfRabMsCZoFR1LnROyePUr1ckXF47KT6DAphuJo4IWkmcIijJY9hSr0tfQ6Yj6dOY44wS6S54OfKlT7TOs1lk/ZGnYKIwM02cBjj5R+tVNPqq3oBU8zq6jZZtEZ9b63jUtFpQhlZfxSEgfkB/rSfqnWOtvEwkgsZY85wuVYY+tD+nYbgAS/fo493dAgxR29lMkWJ7eG6XHJXG6hbPJEvLpEK4ibqfWU1zZT2clq0U0i7AxGMA96udPFYgWH/DRQfrVbqE6dcQGMRmGVeFMg5HsDVHT9QVVQDuGiU/UGsMox7RDU1LU2JprXQYTYI4wv8wKU+src333u4k4jhbw0X1bjJ/mKuC+Uxznt8x5/5q8a+jS3uL28XdBDMzRqf8x/7CsWWBBmFusStCzdQLa3kvS/T33fAF7dMZNuP8MEY596v9JaJYzQjV9XvImnPMFuXB/+Tf2pV1SS4uQ2rXhP7xxt9/8AamS50hZdNWdFByQQceVNaTQ+sGJbDHueT1Nrq4tdeD1AOuTi+uNQk4JDfD9BxRHoHwh4jSOFwO5oLEvhXjxOOGyMV7pM5sr3w1j8Rw2Ah7E+9X1rFaBR4iJbdn+80+WG3ukLRQSSjuXY7RSJ1XpQimLJHHtI5CntTtY6bPcQrJeM80h58McRp+VAuqrGURkRiAqvkuMj86+L3MnjkT77FdTNprs+mux2XUe5Af41/wBq3FY1YZxn3r8v6PeS6Zr9jdR5RorhCSfTIz/Kv0jDrViU/wAYflSWrdKjlziOV5aZf1DeT6TZbLiaJpWHwLkce9JNveWQuPF+7m9m/ikb4f0FOM0D6lq9xO1nBv343XI3kY44XsKtXN2+nRkDxNqsFY29qoAJ7VF0dlOmHsTLRsaezsviA4te1VIsw2NqiY+VYSeKqTdRRSZF9p5ibzkhJWtB8eSG0Fz98uNuOVEQLfpiqdvqUOrxYilRyw+Fbm1AyM4NO/xY4ya+Jn/xHPFkzfV3W+gzBJ46qPo6/wB6XonaCTg5G4H9DWoapo1rJMRJZQ20jHC3FqxBB918xWdaxCsN04G0srmN9vbIPet1vTqVJrGCOxGUvuqYLccjwf3hvRZ5tRvBbgnksWPkF7kmi154etXn3ZCyabYqS3q2PL6mg2nI9jYiGIql5d/MxONqVai+92UDxRRo0Ui7SVfJYnzqYVBs3eB1+8ZUnV2bfsr395nXVskU2i2jwACNh2HYe1NvSuzUuk7ds/EkWxj/AO5eP7Vnt093+zTY3FtIDGc/L2+tNv2R3mBf6ZMCGB8VVI8jwf6VV0DbSRPnxivegIHUXuorQ2t34g7Zz+dVFMcWowXRICMAST5U39ZWRaKQheYzSRJ8dipP+U/P0q33PLLwcRwuur7GS3EG26kXHPh4UUvSLp985+4TzQTnskvmfrTHpo0iKyjF1Eiq4wHI86qa3Fp1uR4lt8J5SaIYNZK4n0MIoXsM8E/hzjDDzrUejl/aGhRTm5RWyVYFscik3VprLUbeMwE+Ii7SW71709dT2lk8UbEDxSew9BSet0a6lQGh6rYw9Ma2t5bEakkJ8LgSrIFkP5edG0l0q7jE33iURj/iRZHHvWUWsZlXcGII7EUb6Y6pk0mSS1uYxLCc5RhkfX2qTq/hbJ76uj+kr6TWCz2P2JoIu7NreSWO8LQrw77DtHtmqxvobaGNrRJZIpSUjMUfzEeQpeuusdOdkheOP7iBkRRPghvU1Q1Hr7BcWNuFbaY4VDZEQ/vSCaS1jtAMcZ0UZMj6g6suFne0sovDlHDM4yw8sD0NW+lvs81LUoBdXsgtkYiRUdcyOO+cHtQXoi2a+183lygmeL95tYcFz8ua2Kx1i18RngcOI2EczfillPZR7CqLbdIPSXvHMVVBedzdeIJtvs30y4YvfyT3DnH49oHtxRq26I6esFytjECOzOxJ/maD9V/aBZaFeNaRxtNcAAsF7An3pF13rbW9UtWa1zBCeCU5Yf2rFWnts4QcTfr10DAOI3a5Fbi5nggCvLCu+HnO5fxIfbmluwng0nqWwuoX2wynYfdHHAP0NKmhatdwakkk9zI4T8Lt8yngj+dQ6veE3I8GQ7U5X25yK2Feq0KfEeNgv0xJ8zWOpYlcT8ZDL5VmUCfBcxn0NaUtyuoaNa3i4IlhDGs9kTw72ZR55r0FZBGZ42wbWIlvTXW70gQS+YwD6GqkF48Pi6ZqI3J2XP4TXGnOUspMnsxxU97D+07VLiIfvk4c+tEYcDEGCFZgesxemZrO7ZVJ25po0J1ezZj/ABn+gpd1qF4/DZxhvOjHTLn9nt/1D/QUE5HEdCh1DSloZHiNG1Q3aG3vwwGOa908lb8445qxrqjIbHOaL9iL5xd+Inl/ZoxWVUB3rzx50N8EKxGBxR61+LThu5wOKEy8MxHesv7RmfabW5U+Jf0J5NNZtRVZPlMcRVsZf/UCoZJNQ0zZPa3coZn8QkNxv8zir93xLFbgkRwxAoB6kZJqu53XsSnBVsZBqfpUF6tdYM5MKdS6kAHgSGOB7sme9dpDJ3lJzg1Zghn01wyjxYj+JeQRXTf+WvNkYGw91ParU7NZOv3diFYZKnkVQRQowBFnsLHJ8yhf2dldIZbc+G38DcfpS+9o5m2YJ985rSdOgtryEvNbRbvYYoP1R4dlE0drBFGCOSF5rmRSckQtF7r7RC/RVyG6fa1Z8+A7KB7HmgV8m3Un44PNfdBOx+9KTxgGrGp/+tY+1aQTGo4aCkG2yl92JqfQLpoyyE8N5VHNxZNj1NVtHJ8c/StEkMIMjdW2Z51S26bg5q/0rHv01zkDEpH8hQ3qH/Eot0iB+zJP+sf6CgW/SMd031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4" name="AutoShape 4" descr="data:image/jpeg;base64,/9j/4AAQSkZJRgABAQAAAQABAAD/2wCEAAkGBwgHBgkIBwgKCgkLDRYPDQwMDRsUFRAWIB0iIiAdHx8kKDQsJCYxJx8fLT0tMTU3Ojo6Iys/RD84QzQ5OjcBCgoKDQwNGg8PGjclHyU3Nzc3Nzc3Nzc3Nzc3Nzc3Nzc3Nzc3Nzc3Nzc3Nzc3Nzc3Nzc3Nzc3Nzc3Nzc3Nzc3N//AABEIAJwAfAMBIgACEQEDEQH/xAAcAAACAwEBAQEAAAAAAAAAAAAFBgMEBwIBAAj/xAA/EAACAQMDAgQDBQYEBAcAAAABAgMABBEFEiEGMRNBUWEiMnEHFEKBkRUjUqGx0TNDweFTcnPxFiQ0YoKSov/EABoBAAMBAQEBAAAAAAAAAAAAAAMEBQIABgH/xAAxEQACAgEEAQICCAcBAAAAAAABAgADEQQSITFBEyIFUTIzQmFxgaHRFSNSkeHw8RT/2gAMAwEAAhEDEQA/ANPedc8EYrlbhGONwpZ+9uAQfWvvvT+4+lPejJXrxlMy525+lV7iGKX5mGaCxTuHBZ8jzFEPGRwNnc8Vlk2czYt3jmfWumC4uCvZV5Jo+qQWcQVFAA7AdzXtvF93hA7tjJ+tVbo+I7JnB7uf4R6fWod9zah8Z4lSigVrnzObi+kL7Lcc+ftVKW41BclZVHoGoD1P1jpvTjC2Ie4uW7W8ZGR7sfKlHV+tuoRB4sNnawxtyMZfihlEHBhgx8TS4NYuocG8jVlbzSiMkdrqUQxg+jDuprA7Pr/WmugZYIn3HBVRgH8qf+m+pvFmW4iGwj4biDOTQ2Q1ncvc+ZDjBENXdvJaXBik+u71FRsmVz+lMepwJe2W5BkgblPtQDB7Ve0Wq9avnsSTqKPTbjqVXTA4r5FOfL9KteH7Zr4RYp3dFds4VRj3rsA4rtYs9q78JhWSYQKYNZea8VSBzU23PNdpGzf9qLmL4kOO3FENHiEl/Fv7A5xVcwkEZq7pREV9ET6kUtqW/lNj5Q9K/wAwZjE7HI/U0o9Xa/HoljKww1w3KjPdj8opslIAY+2Kwn7V7udusTEmTHDGpA9TXnKh7ZfbgRavba9a8N9eOXklckse5rTOmunL7V9Oi++xrDAw7kfEw9Oe1AenYl6kuLWKSMItuA07euOwFafJr9nYBbcxTYUAAheP65obe/6fiEQYGRAWodDaZFa+HDCEK8hged3rms5K3ehdYR+PITHM21mP4h5VsmpahCll96kbEZAIIHfNZP19ulWC5WGSMq4ZXbHr7GiKQTOcDbNg6WuDd6Ooc7mUlD9KptFiZhjsSKj6AMn7PlMmPmBOPWiMUBkupGJ+EscUz8NO12ER1S5USqIgCM+fArm6iZIGKj4iQo+pNELuKOCS0DH55gv8jX2ogL91jU8vOv6A03fq9qNjxj9YutIzzO4dPYJkgZq2lnHtG5RmpopVZN24FeefKuiV9aL6h6hAggM6WYuDyfap4rFccj8qtm4DjJ4NdxT7qJvaLhUBlG6sh4e5ByKFlGRwwHKnNMUzADk+VDXSJm+J60pyCDOsUZyJalmDwo4Pzsn86xH7WIzH1UJACTJFjA9q2OIKsJw2QLhcZ8uKxrrvXUuOsFuYYhLBakoFYcP6momz032yoG3VgmNf2U6G40ma4lJjknb4T5hcUZ1Lo1JZ7eV5ppNrHxGaUjf6cCufs+1aG/04NBEsSq23YD8tNV7KWTaDye1ZPcOvQgjVtNjbSrS2yTHHIARuxngjvWZ9faRJp2ngvLIRu7FywbJ960LVZ9TEPgPbIFMinxfE7Ae2KRftTvGktoLcMGbdXL3ObG2O/wBntyH0VZE+WaMFR6MODTbHGFUVnnRtwtjpmlQRsdskhH/5rQ1fgEc05pUABIiVx5xA+vSZ1fSIN2Cbjd+WDUev30dndpMx4gRmUerY4/qKDa5qA/8AGmmqzYSMkn9DQjX9SW61tI5SNkX72QZ7+eP9Kj6nUk2bV8nP5D/MGMAEzQrNi9pbW7ZJEavL+fOKnZnVjhjgnNUNKeRNPSS4P76b94/tnsPyFSG8XPermmrbYCezBu4zLtzHCv4gKqGRIc4Jb6VwbK4ddxfmp7KxZc+KOadwoHcVyzHgYleVmnX4XxntXUOm71JkY59qIJZRockfrUjhVHB4rJf+mEWvnLQO0Hh2E0aE5MhAP5Csc6ytk0vVXhmtcoyDw5D2bNbV4imN/MLOuf5Ui/aYbP7lHbybVfxSEJ8s1Gv+sJMp149MARW+y/VTaXktuWyj/FgeR9a12RYb6HazcEdg2M/nWIdCRLF1bDH3QMynHnxWz3WkyOmbWVoj5AHisMeeIenlYC1jS7a0fxp3JiQEhN+f15rKup739p6i5yQsfwrmtK1bSbtnP3qd5B6Vn/UGlS2l8Z4ot8R+da5Tnmc5Yx1tYfuNvou0hlRfiYds4rSoZ4zbrKpBVhmsF6R1STMlnKsxXfujzkhRWkWmrFNFuFDncq/AD7+VGW3085+UVsU9wNfOsvUFxqMpHhWyH/7H/aqnSdk2sa2Zp0ym4SuCPwj5R+dVdSkyPuatujjO+dh+Nj5f6Ub6cnlSFrLSwGuZTvurnHwxeir64HFSNJWGbc3+/wDYtYeeI+XVxEmIu7kcKo5/P2oUxO4+XNdW6pZQbBukc/PI3JY1CGLkkevpXrqA23LcRS1gTxGoSrtzkEHt71DLctyF7UvaBqcbZiuWYKRlQykbTTDFDG6b0cOPUUjpNXXegbo/KMMH8dSBp2b8Z7eVU5p5R8KkknsKvyWqKS2efSqyxhd0rfCv4c+dN2Wqi5mUqZ2wZAqMlq6s+WZsk1mXWWm6/reqSQraAWakmOVmxgeprVQu9DKR8P4F/wBao60y2ukzzPtxtJYn0HNS3bPuMo7ABgRE+zPp+GN5bqR1eVH2g554rVCcJxjNZD0Q1wYDclMmT953243E/wC5p1k1FoYfEZZC2AdgfzPYfU0lY9oONmZQTTkIDDk9qLg9lP1oXedPaftLX8gwedqkAfrUk1+dE0Zry8IFyVBYZyF9qVOn0u+rLmS8vRI1oGISLOFPuaLXnGT3F3bBwIbR7G0URWBRFz2jAJNLvUWoMrhLdCzk7Ysj5m9T7Cm7VZbbSbFo4I4kfbgbVACD1rK+oNU8OQpG5E8g2nH+Wnp9TQb33v6a/nFL3KLyZzbQy6vqEel2chKh90827G5h3OfQU8yaxpPTNkunaYou7o4zsHzN6nH9KUNG0u81C2WLTUWCA8yTnGXPoPX6U99H6VpNkStuBJqH+ZLNzIfpnsPpTOnHO1Tj74oUbbuxK1lpuu6zibUpzZxNz4a8MR9PL86PQdMxJHtDzkA9zIeaNpDtwWNSNPEhxIy5+tPimqvluT98yEzM7hu73dJEiDdCm47m8vzNWIdeudOkVmjMXn5YI9fpUej6RPda3qdgJ8WUAWN5T87DO7b/AD5pvGgaWpJazjkfG0tINxYe9R6Phf2lODDEgDuWbG7XUbaOdMhGGWJ9POq80gvbkQowESc/XHpVjwwkBihASM8AAY49BQi+xCdxlEKry8ucBVHpVCxzkBvEPUmFzDWzeVCr8IHHNKn2k3Ih0aS2j+aYiIY9WOP6ZqOXq1IC72120iD+O1JH68UpX3UR6n1a12Iyw2+6ViR8zYwCPal2bd1G6U3uAIc6etVg0sDHDvgf8qijWnrEjC8uzuKsTHEo3Fm9ce1VYSsdoi+UcOT9a++/Q2VgfFkWGNB+88SQLuJ5J9TWnbEp35CYEH9UytrV5a2SsyCXJYNwVUdyaZ4Lyw0rT1htyp2Daqp2zSPod5Ya1rN9fhXeKMrGiRZwwHPJPuaq9Y9UxwB7a3CggYKx8Aew/wBaXssYexPpGSbWWoZac9XdTBMsWBlc5UeRPr9KA6Pp1mirqvU8xSFjuith/iTH+1CJibTbqGpL4ty5zDbsOAP4m9vapNHkudU1Ez3L+JJjkkZwPQU7ofh5I7/EyVbZ9tuT8pqVlqthqlqkdne2lvGFwkJXBX69qilstRtbqOeGSOcA7kkRsMuP6ikbWrSSCBSXVE8ge5pfh1nUtOkV7O+lQr2UsSp/I0xZ8MYc1tC1awN7WE3u71a7ltIhbW0zb15ZV43eYoJGLmXc82Y2LfKw5FTdBapc9RdJzSRMsd2s21+TgfT61Zay12J2UPERnIw1RtfRabMsCZoFR1LnROyePUr1ckXF47KT6DAphuJo4IWkmcIijJY9hSr0tfQ6Yj6dOY44wS6S54OfKlT7TOs1lk/ZGnYKIwM02cBjj5R+tVNPqq3oBU8zq6jZZtEZ9b63jUtFpQhlZfxSEgfkB/rSfqnWOtvEwkgsZY85wuVYY+tD+nYbgAS/fo493dAgxR29lMkWJ7eG6XHJXG6hbPJEvLpEK4ibqfWU1zZT2clq0U0i7AxGMA96udPFYgWH/DRQfrVbqE6dcQGMRmGVeFMg5HsDVHT9QVVQDuGiU/UGsMox7RDU1LU2JprXQYTYI4wv8wKU+src333u4k4jhbw0X1bjJ/mKuC+Uxznt8x5/5q8a+jS3uL28XdBDMzRqf8x/7CsWWBBmFusStCzdQLa3kvS/T33fAF7dMZNuP8MEY596v9JaJYzQjV9XvImnPMFuXB/+Tf2pV1SS4uQ2rXhP7xxt9/8AamS50hZdNWdFByQQceVNaTQ+sGJbDHueT1Nrq4tdeD1AOuTi+uNQk4JDfD9BxRHoHwh4jSOFwO5oLEvhXjxOOGyMV7pM5sr3w1j8Rw2Ah7E+9X1rFaBR4iJbdn+80+WG3ukLRQSSjuXY7RSJ1XpQimLJHHtI5CntTtY6bPcQrJeM80h58McRp+VAuqrGURkRiAqvkuMj86+L3MnjkT77FdTNprs+mux2XUe5Af41/wBq3FY1YZxn3r8v6PeS6Zr9jdR5RorhCSfTIz/Kv0jDrViU/wAYflSWrdKjlziOV5aZf1DeT6TZbLiaJpWHwLkce9JNveWQuPF+7m9m/ikb4f0FOM0D6lq9xO1nBv343XI3kY44XsKtXN2+nRkDxNqsFY29qoAJ7VF0dlOmHsTLRsaezsviA4te1VIsw2NqiY+VYSeKqTdRRSZF9p5ibzkhJWtB8eSG0Fz98uNuOVEQLfpiqdvqUOrxYilRyw+Fbm1AyM4NO/xY4ya+Jn/xHPFkzfV3W+gzBJ46qPo6/wB6XonaCTg5G4H9DWoapo1rJMRJZQ20jHC3FqxBB918xWdaxCsN04G0srmN9vbIPet1vTqVJrGCOxGUvuqYLccjwf3hvRZ5tRvBbgnksWPkF7kmi154etXn3ZCyabYqS3q2PL6mg2nI9jYiGIql5d/MxONqVai+92UDxRRo0Ui7SVfJYnzqYVBs3eB1+8ZUnV2bfsr395nXVskU2i2jwACNh2HYe1NvSuzUuk7ds/EkWxj/AO5eP7Vnt093+zTY3FtIDGc/L2+tNv2R3mBf6ZMCGB8VVI8jwf6VV0DbSRPnxivegIHUXuorQ2t34g7Zz+dVFMcWowXRICMAST5U39ZWRaKQheYzSRJ8dipP+U/P0q33PLLwcRwuur7GS3EG26kXHPh4UUvSLp985+4TzQTnskvmfrTHpo0iKyjF1Eiq4wHI86qa3Fp1uR4lt8J5SaIYNZK4n0MIoXsM8E/hzjDDzrUejl/aGhRTm5RWyVYFscik3VprLUbeMwE+Ii7SW71709dT2lk8UbEDxSew9BSet0a6lQGh6rYw9Ma2t5bEakkJ8LgSrIFkP5edG0l0q7jE33iURj/iRZHHvWUWsZlXcGII7EUb6Y6pk0mSS1uYxLCc5RhkfX2qTq/hbJ76uj+kr6TWCz2P2JoIu7NreSWO8LQrw77DtHtmqxvobaGNrRJZIpSUjMUfzEeQpeuusdOdkheOP7iBkRRPghvU1Q1Hr7BcWNuFbaY4VDZEQ/vSCaS1jtAMcZ0UZMj6g6suFne0sovDlHDM4yw8sD0NW+lvs81LUoBdXsgtkYiRUdcyOO+cHtQXoi2a+183lygmeL95tYcFz8ua2Kx1i18RngcOI2EczfillPZR7CqLbdIPSXvHMVVBedzdeIJtvs30y4YvfyT3DnH49oHtxRq26I6esFytjECOzOxJ/maD9V/aBZaFeNaRxtNcAAsF7An3pF13rbW9UtWa1zBCeCU5Yf2rFWnts4QcTfr10DAOI3a5Fbi5nggCvLCu+HnO5fxIfbmluwng0nqWwuoX2wynYfdHHAP0NKmhatdwakkk9zI4T8Lt8yngj+dQ6veE3I8GQ7U5X25yK2Feq0KfEeNgv0xJ8zWOpYlcT8ZDL5VmUCfBcxn0NaUtyuoaNa3i4IlhDGs9kTw72ZR55r0FZBGZ42wbWIlvTXW70gQS+YwD6GqkF48Pi6ZqI3J2XP4TXGnOUspMnsxxU97D+07VLiIfvk4c+tEYcDEGCFZgesxemZrO7ZVJ25po0J1ezZj/ABn+gpd1qF4/DZxhvOjHTLn9nt/1D/QUE5HEdCh1DSloZHiNG1Q3aG3vwwGOa908lb8445qxrqjIbHOaL9iL5xd+Inl/ZoxWVUB3rzx50N8EKxGBxR61+LThu5wOKEy8MxHesv7RmfabW5U+Jf0J5NNZtRVZPlMcRVsZf/UCoZJNQ0zZPa3coZn8QkNxv8zir93xLFbgkRwxAoB6kZJqu53XsSnBVsZBqfpUF6tdYM5MKdS6kAHgSGOB7sme9dpDJ3lJzg1Zghn01wyjxYj+JeQRXTf+WvNkYGw91ParU7NZOv3diFYZKnkVQRQowBFnsLHJ8yhf2dldIZbc+G38DcfpS+9o5m2YJ985rSdOgtryEvNbRbvYYoP1R4dlE0drBFGCOSF5rmRSckQtF7r7RC/RVyG6fa1Z8+A7KB7HmgV8m3Un44PNfdBOx+9KTxgGrGp/+tY+1aQTGo4aCkG2yl92JqfQLpoyyE8N5VHNxZNj1NVtHJ8c/StEkMIMjdW2Z51S26bg5q/0rHv01zkDEpH8hQ3qH/Eot0iB+zJP+sf6CgW/SMd031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6" name="AutoShape 6" descr="data:image/jpeg;base64,/9j/4AAQSkZJRgABAQAAAQABAAD/2wCEAAkGBwgHBgkIBwgKCgkLDRYPDQwMDRsUFRAWIB0iIiAdHx8kKDQsJCYxJx8fLT0tMTU3Ojo6Iys/RD84QzQ5OjcBCgoKDQwNGg8PGjclHyU3Nzc3Nzc3Nzc3Nzc3Nzc3Nzc3Nzc3Nzc3Nzc3Nzc3Nzc3Nzc3Nzc3Nzc3Nzc3Nzc3N//AABEIAJwAfAMBIgACEQEDEQH/xAAcAAACAwEBAQEAAAAAAAAAAAAFBgMEBwIBAAj/xAA/EAACAQMDAgQDBQYEBAcAAAABAgMABBEFEiEGMRNBUWEiMnEHFEKBkRUjUqGx0TNDweFTcnPxFiQ0YoKSov/EABoBAAMBAQEBAAAAAAAAAAAAAAMEBQIABgH/xAAxEQACAgEEAQICCAcBAAAAAAABAgADEQQSITFBEyIFUTIzQmFxgaHRFSNSkeHw8RT/2gAMAwEAAhEDEQA/ANPedc8EYrlbhGONwpZ+9uAQfWvvvT+4+lPejJXrxlMy525+lV7iGKX5mGaCxTuHBZ8jzFEPGRwNnc8Vlk2czYt3jmfWumC4uCvZV5Jo+qQWcQVFAA7AdzXtvF93hA7tjJ+tVbo+I7JnB7uf4R6fWod9zah8Z4lSigVrnzObi+kL7Lcc+ftVKW41BclZVHoGoD1P1jpvTjC2Ie4uW7W8ZGR7sfKlHV+tuoRB4sNnawxtyMZfihlEHBhgx8TS4NYuocG8jVlbzSiMkdrqUQxg+jDuprA7Pr/WmugZYIn3HBVRgH8qf+m+pvFmW4iGwj4biDOTQ2Q1ncvc+ZDjBENXdvJaXBik+u71FRsmVz+lMepwJe2W5BkgblPtQDB7Ve0Wq9avnsSTqKPTbjqVXTA4r5FOfL9KteH7Zr4RYp3dFds4VRj3rsA4rtYs9q78JhWSYQKYNZea8VSBzU23PNdpGzf9qLmL4kOO3FENHiEl/Fv7A5xVcwkEZq7pREV9ET6kUtqW/lNj5Q9K/wAwZjE7HI/U0o9Xa/HoljKww1w3KjPdj8opslIAY+2Kwn7V7udusTEmTHDGpA9TXnKh7ZfbgRavba9a8N9eOXklckse5rTOmunL7V9Oi++xrDAw7kfEw9Oe1AenYl6kuLWKSMItuA07euOwFafJr9nYBbcxTYUAAheP65obe/6fiEQYGRAWodDaZFa+HDCEK8hged3rms5K3ehdYR+PITHM21mP4h5VsmpahCll96kbEZAIIHfNZP19ulWC5WGSMq4ZXbHr7GiKQTOcDbNg6WuDd6Ooc7mUlD9KptFiZhjsSKj6AMn7PlMmPmBOPWiMUBkupGJ+EscUz8NO12ER1S5USqIgCM+fArm6iZIGKj4iQo+pNELuKOCS0DH55gv8jX2ogL91jU8vOv6A03fq9qNjxj9YutIzzO4dPYJkgZq2lnHtG5RmpopVZN24FeefKuiV9aL6h6hAggM6WYuDyfap4rFccj8qtm4DjJ4NdxT7qJvaLhUBlG6sh4e5ByKFlGRwwHKnNMUzADk+VDXSJm+J60pyCDOsUZyJalmDwo4Pzsn86xH7WIzH1UJACTJFjA9q2OIKsJw2QLhcZ8uKxrrvXUuOsFuYYhLBakoFYcP6momz032yoG3VgmNf2U6G40ma4lJjknb4T5hcUZ1Lo1JZ7eV5ppNrHxGaUjf6cCufs+1aG/04NBEsSq23YD8tNV7KWTaDye1ZPcOvQgjVtNjbSrS2yTHHIARuxngjvWZ9faRJp2ngvLIRu7FywbJ960LVZ9TEPgPbIFMinxfE7Ae2KRftTvGktoLcMGbdXL3ObG2O/wBntyH0VZE+WaMFR6MODTbHGFUVnnRtwtjpmlQRsdskhH/5rQ1fgEc05pUABIiVx5xA+vSZ1fSIN2Cbjd+WDUev30dndpMx4gRmUerY4/qKDa5qA/8AGmmqzYSMkn9DQjX9SW61tI5SNkX72QZ7+eP9Kj6nUk2bV8nP5D/MGMAEzQrNi9pbW7ZJEavL+fOKnZnVjhjgnNUNKeRNPSS4P76b94/tnsPyFSG8XPermmrbYCezBu4zLtzHCv4gKqGRIc4Jb6VwbK4ddxfmp7KxZc+KOadwoHcVyzHgYleVmnX4XxntXUOm71JkY59qIJZRockfrUjhVHB4rJf+mEWvnLQO0Hh2E0aE5MhAP5Csc6ytk0vVXhmtcoyDw5D2bNbV4imN/MLOuf5Ui/aYbP7lHbybVfxSEJ8s1Gv+sJMp149MARW+y/VTaXktuWyj/FgeR9a12RYb6HazcEdg2M/nWIdCRLF1bDH3QMynHnxWz3WkyOmbWVoj5AHisMeeIenlYC1jS7a0fxp3JiQEhN+f15rKup739p6i5yQsfwrmtK1bSbtnP3qd5B6Vn/UGlS2l8Z4ot8R+da5Tnmc5Yx1tYfuNvou0hlRfiYds4rSoZ4zbrKpBVhmsF6R1STMlnKsxXfujzkhRWkWmrFNFuFDncq/AD7+VGW3085+UVsU9wNfOsvUFxqMpHhWyH/7H/aqnSdk2sa2Zp0ym4SuCPwj5R+dVdSkyPuatujjO+dh+Nj5f6Ub6cnlSFrLSwGuZTvurnHwxeir64HFSNJWGbc3+/wDYtYeeI+XVxEmIu7kcKo5/P2oUxO4+XNdW6pZQbBukc/PI3JY1CGLkkevpXrqA23LcRS1gTxGoSrtzkEHt71DLctyF7UvaBqcbZiuWYKRlQykbTTDFDG6b0cOPUUjpNXXegbo/KMMH8dSBp2b8Z7eVU5p5R8KkknsKvyWqKS2efSqyxhd0rfCv4c+dN2Wqi5mUqZ2wZAqMlq6s+WZsk1mXWWm6/reqSQraAWakmOVmxgeprVQu9DKR8P4F/wBao60y2ukzzPtxtJYn0HNS3bPuMo7ABgRE+zPp+GN5bqR1eVH2g554rVCcJxjNZD0Q1wYDclMmT953243E/wC5p1k1FoYfEZZC2AdgfzPYfU0lY9oONmZQTTkIDDk9qLg9lP1oXedPaftLX8gwedqkAfrUk1+dE0Zry8IFyVBYZyF9qVOn0u+rLmS8vRI1oGISLOFPuaLXnGT3F3bBwIbR7G0URWBRFz2jAJNLvUWoMrhLdCzk7Ysj5m9T7Cm7VZbbSbFo4I4kfbgbVACD1rK+oNU8OQpG5E8g2nH+Wnp9TQb33v6a/nFL3KLyZzbQy6vqEel2chKh90827G5h3OfQU8yaxpPTNkunaYou7o4zsHzN6nH9KUNG0u81C2WLTUWCA8yTnGXPoPX6U99H6VpNkStuBJqH+ZLNzIfpnsPpTOnHO1Tj74oUbbuxK1lpuu6zibUpzZxNz4a8MR9PL86PQdMxJHtDzkA9zIeaNpDtwWNSNPEhxIy5+tPimqvluT98yEzM7hu73dJEiDdCm47m8vzNWIdeudOkVmjMXn5YI9fpUej6RPda3qdgJ8WUAWN5T87DO7b/AD5pvGgaWpJazjkfG0tINxYe9R6Phf2lODDEgDuWbG7XUbaOdMhGGWJ9POq80gvbkQowESc/XHpVjwwkBihASM8AAY49BQi+xCdxlEKry8ucBVHpVCxzkBvEPUmFzDWzeVCr8IHHNKn2k3Ih0aS2j+aYiIY9WOP6ZqOXq1IC72120iD+O1JH68UpX3UR6n1a12Iyw2+6ViR8zYwCPal2bd1G6U3uAIc6etVg0sDHDvgf8qijWnrEjC8uzuKsTHEo3Fm9ce1VYSsdoi+UcOT9a++/Q2VgfFkWGNB+88SQLuJ5J9TWnbEp35CYEH9UytrV5a2SsyCXJYNwVUdyaZ4Lyw0rT1htyp2Daqp2zSPod5Ya1rN9fhXeKMrGiRZwwHPJPuaq9Y9UxwB7a3CggYKx8Aew/wBaXssYexPpGSbWWoZac9XdTBMsWBlc5UeRPr9KA6Pp1mirqvU8xSFjuith/iTH+1CJibTbqGpL4ty5zDbsOAP4m9vapNHkudU1Ez3L+JJjkkZwPQU7ofh5I7/EyVbZ9tuT8pqVlqthqlqkdne2lvGFwkJXBX69qilstRtbqOeGSOcA7kkRsMuP6ikbWrSSCBSXVE8ge5pfh1nUtOkV7O+lQr2UsSp/I0xZ8MYc1tC1awN7WE3u71a7ltIhbW0zb15ZV43eYoJGLmXc82Y2LfKw5FTdBapc9RdJzSRMsd2s21+TgfT61Zay12J2UPERnIw1RtfRabMsCZoFR1LnROyePUr1ckXF47KT6DAphuJo4IWkmcIijJY9hSr0tfQ6Yj6dOY44wS6S54OfKlT7TOs1lk/ZGnYKIwM02cBjj5R+tVNPqq3oBU8zq6jZZtEZ9b63jUtFpQhlZfxSEgfkB/rSfqnWOtvEwkgsZY85wuVYY+tD+nYbgAS/fo493dAgxR29lMkWJ7eG6XHJXG6hbPJEvLpEK4ibqfWU1zZT2clq0U0i7AxGMA96udPFYgWH/DRQfrVbqE6dcQGMRmGVeFMg5HsDVHT9QVVQDuGiU/UGsMox7RDU1LU2JprXQYTYI4wv8wKU+src333u4k4jhbw0X1bjJ/mKuC+Uxznt8x5/5q8a+jS3uL28XdBDMzRqf8x/7CsWWBBmFusStCzdQLa3kvS/T33fAF7dMZNuP8MEY596v9JaJYzQjV9XvImnPMFuXB/+Tf2pV1SS4uQ2rXhP7xxt9/8AamS50hZdNWdFByQQceVNaTQ+sGJbDHueT1Nrq4tdeD1AOuTi+uNQk4JDfD9BxRHoHwh4jSOFwO5oLEvhXjxOOGyMV7pM5sr3w1j8Rw2Ah7E+9X1rFaBR4iJbdn+80+WG3ukLRQSSjuXY7RSJ1XpQimLJHHtI5CntTtY6bPcQrJeM80h58McRp+VAuqrGURkRiAqvkuMj86+L3MnjkT77FdTNprs+mux2XUe5Af41/wBq3FY1YZxn3r8v6PeS6Zr9jdR5RorhCSfTIz/Kv0jDrViU/wAYflSWrdKjlziOV5aZf1DeT6TZbLiaJpWHwLkce9JNveWQuPF+7m9m/ikb4f0FOM0D6lq9xO1nBv343XI3kY44XsKtXN2+nRkDxNqsFY29qoAJ7VF0dlOmHsTLRsaezsviA4te1VIsw2NqiY+VYSeKqTdRRSZF9p5ibzkhJWtB8eSG0Fz98uNuOVEQLfpiqdvqUOrxYilRyw+Fbm1AyM4NO/xY4ya+Jn/xHPFkzfV3W+gzBJ46qPo6/wB6XonaCTg5G4H9DWoapo1rJMRJZQ20jHC3FqxBB918xWdaxCsN04G0srmN9vbIPet1vTqVJrGCOxGUvuqYLccjwf3hvRZ5tRvBbgnksWPkF7kmi154etXn3ZCyabYqS3q2PL6mg2nI9jYiGIql5d/MxONqVai+92UDxRRo0Ui7SVfJYnzqYVBs3eB1+8ZUnV2bfsr395nXVskU2i2jwACNh2HYe1NvSuzUuk7ds/EkWxj/AO5eP7Vnt093+zTY3FtIDGc/L2+tNv2R3mBf6ZMCGB8VVI8jwf6VV0DbSRPnxivegIHUXuorQ2t34g7Zz+dVFMcWowXRICMAST5U39ZWRaKQheYzSRJ8dipP+U/P0q33PLLwcRwuur7GS3EG26kXHPh4UUvSLp985+4TzQTnskvmfrTHpo0iKyjF1Eiq4wHI86qa3Fp1uR4lt8J5SaIYNZK4n0MIoXsM8E/hzjDDzrUejl/aGhRTm5RWyVYFscik3VprLUbeMwE+Ii7SW71709dT2lk8UbEDxSew9BSet0a6lQGh6rYw9Ma2t5bEakkJ8LgSrIFkP5edG0l0q7jE33iURj/iRZHHvWUWsZlXcGII7EUb6Y6pk0mSS1uYxLCc5RhkfX2qTq/hbJ76uj+kr6TWCz2P2JoIu7NreSWO8LQrw77DtHtmqxvobaGNrRJZIpSUjMUfzEeQpeuusdOdkheOP7iBkRRPghvU1Q1Hr7BcWNuFbaY4VDZEQ/vSCaS1jtAMcZ0UZMj6g6suFne0sovDlHDM4yw8sD0NW+lvs81LUoBdXsgtkYiRUdcyOO+cHtQXoi2a+183lygmeL95tYcFz8ua2Kx1i18RngcOI2EczfillPZR7CqLbdIPSXvHMVVBedzdeIJtvs30y4YvfyT3DnH49oHtxRq26I6esFytjECOzOxJ/maD9V/aBZaFeNaRxtNcAAsF7An3pF13rbW9UtWa1zBCeCU5Yf2rFWnts4QcTfr10DAOI3a5Fbi5nggCvLCu+HnO5fxIfbmluwng0nqWwuoX2wynYfdHHAP0NKmhatdwakkk9zI4T8Lt8yngj+dQ6veE3I8GQ7U5X25yK2Feq0KfEeNgv0xJ8zWOpYlcT8ZDL5VmUCfBcxn0NaUtyuoaNa3i4IlhDGs9kTw72ZR55r0FZBGZ42wbWIlvTXW70gQS+YwD6GqkF48Pi6ZqI3J2XP4TXGnOUspMnsxxU97D+07VLiIfvk4c+tEYcDEGCFZgesxemZrO7ZVJ25po0J1ezZj/ABn+gpd1qF4/DZxhvOjHTLn9nt/1D/QUE5HEdCh1DSloZHiNG1Q3aG3vwwGOa908lb8445qxrqjIbHOaL9iL5xd+Inl/ZoxWVUB3rzx50N8EKxGBxR61+LThu5wOKEy8MxHesv7RmfabW5U+Jf0J5NNZtRVZPlMcRVsZf/UCoZJNQ0zZPa3coZn8QkNxv8zir93xLFbgkRwxAoB6kZJqu53XsSnBVsZBqfpUF6tdYM5MKdS6kAHgSGOB7sme9dpDJ3lJzg1Zghn01wyjxYj+JeQRXTf+WvNkYGw91ParU7NZOv3diFYZKnkVQRQowBFnsLHJ8yhf2dldIZbc+G38DcfpS+9o5m2YJ985rSdOgtryEvNbRbvYYoP1R4dlE0drBFGCOSF5rmRSckQtF7r7RC/RVyG6fa1Z8+A7KB7HmgV8m3Un44PNfdBOx+9KTxgGrGp/+tY+1aQTGo4aCkG2yl92JqfQLpoyyE8N5VHNxZNj1NVtHJ8c/StEkMIMjdW2Z51S26bg5q/0rHv01zkDEpH8hQ3qH/Eot0iB+zJP+sf6CgW/SMd031I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Picture 2" descr="http://www.dondialetto.it/public/upload/Santa_Lucia_mart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0543"/>
            <a:ext cx="3609975" cy="660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4176464" cy="4525963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800" dirty="0"/>
              <a:t>Non sappiamo quando sia nata la leggenda forse  per un processo di etimologia popolare del nome </a:t>
            </a:r>
            <a:r>
              <a:rPr lang="it-IT" sz="2800" dirty="0" smtClean="0"/>
              <a:t>ravvisando </a:t>
            </a:r>
            <a:r>
              <a:rPr lang="it-IT" sz="2800" dirty="0"/>
              <a:t>il rapporto: Lucia = luce. </a:t>
            </a:r>
            <a:endParaRPr lang="it-IT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800" dirty="0" smtClean="0"/>
              <a:t>Di </a:t>
            </a:r>
            <a:r>
              <a:rPr lang="it-IT" sz="2800" dirty="0"/>
              <a:t>conseguenza, in base ai principi della pietà </a:t>
            </a:r>
            <a:r>
              <a:rPr lang="it-IT" sz="2800" dirty="0" smtClean="0"/>
              <a:t>popolare</a:t>
            </a:r>
            <a:r>
              <a:rPr lang="it-IT" sz="2800" dirty="0"/>
              <a:t>, S. Lucia fu invocata per proteggere la luce degli occhi, cioè la vista.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4338" name="Picture 2" descr="http://agavepalermo.files.wordpress.com/2008/12/santa_lucia5b1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1621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489654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600" dirty="0"/>
              <a:t>Il corpo di S. Lucia rimase in Siracusa per molti secoli: dalla catacomba, dove fu sepolto, fu poi </a:t>
            </a:r>
            <a:r>
              <a:rPr lang="it-IT" sz="2600" dirty="0" smtClean="0"/>
              <a:t>portato </a:t>
            </a:r>
            <a:r>
              <a:rPr lang="it-IT" sz="2600" dirty="0"/>
              <a:t>nella basilica eretta in suo onore, presso la quale, all’inizio del </a:t>
            </a:r>
            <a:r>
              <a:rPr lang="it-IT" sz="2600" dirty="0" err="1"/>
              <a:t>VI</a:t>
            </a:r>
            <a:r>
              <a:rPr lang="it-IT" sz="2600" dirty="0"/>
              <a:t> secolo, fu costruito un monastero. </a:t>
            </a:r>
            <a:endParaRPr lang="it-IT" sz="2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600" dirty="0" smtClean="0"/>
              <a:t>Nella </a:t>
            </a:r>
            <a:r>
              <a:rPr lang="it-IT" sz="2600" dirty="0"/>
              <a:t>minaccia araba per il suo sepolcro nell’878, dopo la conquista islamica della Sicilia, il suo corpo fu nascosto in un luogo segreto. </a:t>
            </a:r>
            <a:endParaRPr lang="it-IT" sz="2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600" dirty="0" smtClean="0"/>
              <a:t>Nel </a:t>
            </a:r>
            <a:r>
              <a:rPr lang="it-IT" sz="2600" dirty="0"/>
              <a:t>1039 </a:t>
            </a:r>
            <a:r>
              <a:rPr lang="it-IT" sz="2600" dirty="0" err="1" smtClean="0"/>
              <a:t>Maniace</a:t>
            </a:r>
            <a:r>
              <a:rPr lang="it-IT" sz="2600" dirty="0"/>
              <a:t>, generale di Bisanzio, condusse le reliquie a Costantinopoli.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3314" name="Picture 2" descr="http://giardinoincantatodifata.it/wp-content/uploads/2012/01/S-LU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21649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4402832" cy="47133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600" dirty="0"/>
              <a:t>La </a:t>
            </a:r>
            <a:r>
              <a:rPr lang="it-IT" sz="2600" dirty="0" smtClean="0"/>
              <a:t>tradizione </a:t>
            </a:r>
            <a:r>
              <a:rPr lang="it-IT" sz="2600" dirty="0"/>
              <a:t>afferma che il suo corpo fu tolto da Costantinopoli nel 1204 dal doge veneziano  Dandolo, dove lo aveva trovato assieme a quello di S. Agata, ed inviato a Venezia.   </a:t>
            </a:r>
            <a:endParaRPr lang="it-IT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600" dirty="0" smtClean="0"/>
              <a:t>A  Venezia </a:t>
            </a:r>
            <a:r>
              <a:rPr lang="it-IT" sz="2600" dirty="0"/>
              <a:t>esisteva già una chiesa dedicata alla martire nel 1167 e 1182.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C76BAAF6-8A2A-4936-A37F-CD13AD33468E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2290" name="Picture 2" descr="http://2.bp.blogspot.com/_nymMQnKS_4M/SnBViReWGPI/AAAAAAAAAQA/Oy97FvZFE70/s320/icona_s_lu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6289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445624" cy="61926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800" dirty="0" smtClean="0"/>
              <a:t>Comunque, </a:t>
            </a:r>
            <a:r>
              <a:rPr lang="it-IT" sz="2800" dirty="0"/>
              <a:t>a Venezia il suo corpo fu collocato nella chiesa di S. Giorgio Maggiore e determinò un flusso di pellegrinaggi, che nel giorno della festa (13 dicembre) assumeva proporzioni impressionanti. Il 13 dicembre 1279 accaddero tragici fatti. Alcuni pellegrini morirono </a:t>
            </a:r>
            <a:r>
              <a:rPr lang="it-IT" sz="2800" dirty="0" smtClean="0"/>
              <a:t>annegati </a:t>
            </a:r>
            <a:r>
              <a:rPr lang="it-IT" sz="2800" dirty="0"/>
              <a:t>in seguito al capovolgimento delle </a:t>
            </a:r>
            <a:r>
              <a:rPr lang="it-IT" sz="2800" dirty="0" smtClean="0"/>
              <a:t>imbarcazioni</a:t>
            </a:r>
            <a:r>
              <a:rPr lang="it-IT" sz="2800" dirty="0"/>
              <a:t>. Il Senato, ai fini di evitare ancora consimili </a:t>
            </a:r>
            <a:r>
              <a:rPr lang="it-IT" sz="2800" dirty="0" smtClean="0"/>
              <a:t>dolorosi </a:t>
            </a:r>
            <a:r>
              <a:rPr lang="it-IT" sz="2800" dirty="0"/>
              <a:t>incidenti, decise che il </a:t>
            </a:r>
            <a:r>
              <a:rPr lang="it-IT" sz="2800" dirty="0" smtClean="0"/>
              <a:t> corpo </a:t>
            </a:r>
            <a:r>
              <a:rPr lang="it-IT" sz="2800" dirty="0"/>
              <a:t>della Santa fosse </a:t>
            </a:r>
            <a:r>
              <a:rPr lang="it-IT" sz="2800" dirty="0" smtClean="0"/>
              <a:t>portato </a:t>
            </a:r>
            <a:r>
              <a:rPr lang="it-IT" sz="2800" dirty="0"/>
              <a:t>in una </a:t>
            </a:r>
            <a:r>
              <a:rPr lang="it-IT" sz="2800" dirty="0" smtClean="0"/>
              <a:t> chiesa </a:t>
            </a:r>
            <a:r>
              <a:rPr lang="it-IT" sz="2800" dirty="0"/>
              <a:t>di città. Fu scelta la chiesa di S. </a:t>
            </a:r>
            <a:r>
              <a:rPr lang="it-IT" sz="2800" dirty="0" smtClean="0"/>
              <a:t>Maria </a:t>
            </a:r>
            <a:r>
              <a:rPr lang="it-IT" sz="2800" dirty="0"/>
              <a:t>Annunziata o della </a:t>
            </a:r>
            <a:r>
              <a:rPr lang="it-IT" sz="2800" dirty="0" smtClean="0"/>
              <a:t>«</a:t>
            </a:r>
            <a:r>
              <a:rPr lang="it-IT" sz="2800" dirty="0" err="1" smtClean="0"/>
              <a:t>Nunciata</a:t>
            </a:r>
            <a:r>
              <a:rPr lang="it-IT" sz="2800" dirty="0" smtClean="0"/>
              <a:t> </a:t>
            </a:r>
            <a:r>
              <a:rPr lang="it-IT" sz="2800" dirty="0"/>
              <a:t>» </a:t>
            </a:r>
            <a:r>
              <a:rPr lang="it-IT" sz="2800" dirty="0" smtClean="0"/>
              <a:t> dove </a:t>
            </a:r>
            <a:r>
              <a:rPr lang="it-IT" sz="2800" dirty="0"/>
              <a:t>furono poste le preziose </a:t>
            </a:r>
            <a:r>
              <a:rPr lang="it-IT" sz="2800" dirty="0" smtClean="0"/>
              <a:t>reliquie. Nel </a:t>
            </a:r>
            <a:r>
              <a:rPr lang="it-IT" sz="2800" dirty="0"/>
              <a:t>1313 fu consacrata una nuova chiesa </a:t>
            </a:r>
            <a:r>
              <a:rPr lang="it-IT" sz="2800" dirty="0" smtClean="0"/>
              <a:t> dedicata </a:t>
            </a:r>
            <a:r>
              <a:rPr lang="it-IT" sz="2800" dirty="0"/>
              <a:t>a S. </a:t>
            </a:r>
            <a:r>
              <a:rPr lang="it-IT" sz="2800" dirty="0" smtClean="0"/>
              <a:t>Lucia</a:t>
            </a:r>
            <a:r>
              <a:rPr lang="it-IT" sz="2800" dirty="0"/>
              <a:t>, nella quale le reliquie </a:t>
            </a:r>
            <a:r>
              <a:rPr lang="it-IT" sz="2800" dirty="0" smtClean="0"/>
              <a:t>della </a:t>
            </a:r>
            <a:r>
              <a:rPr lang="it-IT" sz="2800" dirty="0"/>
              <a:t>Santa furono deposte definitivamente.</a:t>
            </a:r>
          </a:p>
          <a:p>
            <a:pPr marL="0">
              <a:spcBef>
                <a:spcPts val="0"/>
              </a:spcBef>
              <a:buNone/>
            </a:pP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5976" y="1052736"/>
            <a:ext cx="4392488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800" dirty="0" smtClean="0"/>
              <a:t>Altre </a:t>
            </a:r>
            <a:r>
              <a:rPr lang="it-IT" sz="2800" dirty="0"/>
              <a:t>reliquie della Santa si trovavano a Siracusa, recate nel 1556 da Eleonora Vega, che le ottenne a Roma dall</a:t>
            </a:r>
            <a:r>
              <a:rPr lang="it-IT" sz="2800" dirty="0" smtClean="0"/>
              <a:t>’ ambasciatore </a:t>
            </a:r>
            <a:r>
              <a:rPr lang="it-IT" sz="2800" dirty="0"/>
              <a:t>di </a:t>
            </a:r>
            <a:r>
              <a:rPr lang="it-IT" sz="2800" dirty="0" smtClean="0"/>
              <a:t>Venezia.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800" dirty="0" smtClean="0"/>
              <a:t> </a:t>
            </a:r>
            <a:r>
              <a:rPr lang="it-IT" sz="2800" dirty="0"/>
              <a:t>Reliquie ancora sono possedute a Napoli, Roma, Milano, Verona, Padova, </a:t>
            </a:r>
            <a:r>
              <a:rPr lang="it-IT" sz="2800" dirty="0" err="1"/>
              <a:t>Montegalda</a:t>
            </a:r>
            <a:r>
              <a:rPr lang="it-IT" sz="2800" dirty="0"/>
              <a:t> di </a:t>
            </a:r>
            <a:r>
              <a:rPr lang="it-IT" sz="2800" dirty="0" smtClean="0"/>
              <a:t>Vicenza </a:t>
            </a:r>
            <a:r>
              <a:rPr lang="it-IT" sz="2800" dirty="0"/>
              <a:t>e a Venezia stessa, nelle chiese di S. Giorgio Maggiore, dei SS. Apostoli, dei Gesuiti, dei Carmini.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10242" name="Picture 2" descr="http://news.oria.info/wp-content/uploads/2010/04/santa-lu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6935">
            <a:off x="755576" y="1412776"/>
            <a:ext cx="2857500" cy="3362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640960" cy="792088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«Santa Lucia tra storia e leggenda»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9" name="Immagine 8" descr="SGiusep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607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23928" y="4293096"/>
            <a:ext cx="4896544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660033"/>
                </a:solidFill>
              </a:rPr>
              <a:t>P</a:t>
            </a:r>
            <a:r>
              <a:rPr lang="it-IT" b="1" dirty="0" smtClean="0">
                <a:solidFill>
                  <a:srgbClr val="660033"/>
                </a:solidFill>
              </a:rPr>
              <a:t>resentazione realizzata dagli alunni di  classe V</a:t>
            </a:r>
          </a:p>
          <a:p>
            <a:r>
              <a:rPr lang="it-IT" b="1" dirty="0" smtClean="0">
                <a:solidFill>
                  <a:srgbClr val="660033"/>
                </a:solidFill>
              </a:rPr>
              <a:t>coordinati dall’</a:t>
            </a:r>
            <a:r>
              <a:rPr lang="it-IT" b="1" dirty="0" err="1" smtClean="0">
                <a:solidFill>
                  <a:srgbClr val="660033"/>
                </a:solidFill>
              </a:rPr>
              <a:t>ins</a:t>
            </a:r>
            <a:r>
              <a:rPr lang="it-IT" b="1" dirty="0" smtClean="0">
                <a:solidFill>
                  <a:srgbClr val="660033"/>
                </a:solidFill>
              </a:rPr>
              <a:t>.</a:t>
            </a:r>
            <a:r>
              <a:rPr lang="it-IT" b="1" dirty="0" smtClean="0">
                <a:solidFill>
                  <a:srgbClr val="660033"/>
                </a:solidFill>
              </a:rPr>
              <a:t> </a:t>
            </a:r>
            <a:r>
              <a:rPr lang="it-IT" sz="2400" b="1" dirty="0" smtClean="0">
                <a:solidFill>
                  <a:srgbClr val="660033"/>
                </a:solidFill>
              </a:rPr>
              <a:t>Loredana </a:t>
            </a:r>
            <a:r>
              <a:rPr lang="it-IT" sz="2400" b="1" dirty="0" smtClean="0">
                <a:solidFill>
                  <a:srgbClr val="660033"/>
                </a:solidFill>
              </a:rPr>
              <a:t>Di </a:t>
            </a:r>
            <a:r>
              <a:rPr lang="it-IT" sz="2400" b="1" dirty="0" smtClean="0">
                <a:solidFill>
                  <a:srgbClr val="660033"/>
                </a:solidFill>
              </a:rPr>
              <a:t>Giovanni</a:t>
            </a:r>
            <a:endParaRPr lang="it-IT" b="1" dirty="0" smtClean="0">
              <a:solidFill>
                <a:srgbClr val="660033"/>
              </a:solidFill>
            </a:endParaRPr>
          </a:p>
          <a:p>
            <a:endParaRPr lang="it-IT" b="1" dirty="0" smtClean="0">
              <a:solidFill>
                <a:srgbClr val="660033"/>
              </a:solidFill>
            </a:endParaRPr>
          </a:p>
          <a:p>
            <a:pPr algn="r"/>
            <a:r>
              <a:rPr lang="it-IT" b="1" dirty="0" smtClean="0">
                <a:solidFill>
                  <a:srgbClr val="660033"/>
                </a:solidFill>
              </a:rPr>
              <a:t>Dicembre </a:t>
            </a:r>
            <a:r>
              <a:rPr lang="it-IT" b="1" dirty="0" smtClean="0">
                <a:solidFill>
                  <a:srgbClr val="660033"/>
                </a:solidFill>
              </a:rPr>
              <a:t>2012</a:t>
            </a:r>
            <a:endParaRPr lang="it-IT" b="1" dirty="0">
              <a:solidFill>
                <a:srgbClr val="660033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99792" y="16288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3333FF"/>
                </a:solidFill>
              </a:rPr>
              <a:t>a.s.</a:t>
            </a:r>
            <a:r>
              <a:rPr lang="it-IT" b="1" dirty="0" smtClean="0">
                <a:solidFill>
                  <a:srgbClr val="3333FF"/>
                </a:solidFill>
              </a:rPr>
              <a:t> 2012/13</a:t>
            </a:r>
          </a:p>
          <a:p>
            <a:endParaRPr lang="it-IT" dirty="0"/>
          </a:p>
        </p:txBody>
      </p:sp>
      <p:pic>
        <p:nvPicPr>
          <p:cNvPr id="1028" name="Picture 4" descr="http://2.bp.blogspot.com/-OZD6actT0KA/Tucr1isy0yI/AAAAAAAAA5I/QycMoGsnqMM/s1600/ghirlanda-natale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852936"/>
            <a:ext cx="3312368" cy="381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All’estero sono documentate a Lisbona nel 1587; in chiese del Belgio nel 1676; a Nantes, in Francia, nel 1667.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2050" name="Picture 2" descr="C:\Users\simona\Desktop\santa lucia\mirador-de-santa-lucia_237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4762500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5580112" y="52292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Mirador</a:t>
            </a:r>
            <a:r>
              <a:rPr lang="it-IT" dirty="0" smtClean="0"/>
              <a:t> de S. Lucia - Lisbona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3333FF"/>
                </a:solidFill>
              </a:rPr>
              <a:t>SANTA LUCIA OGGI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9992" y="1124744"/>
            <a:ext cx="3981128" cy="4525963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it-IT" sz="2000" dirty="0" smtClean="0"/>
              <a:t> </a:t>
            </a:r>
            <a:r>
              <a:rPr lang="it-IT" sz="2000" dirty="0"/>
              <a:t>Il fascino di Santa Lucia perdura ancora oggi in molte zone d'Italia, particolarmente nel Nord, dove i bambini scrivono ancora la loro letterina alla Santa, promettendo di essere buoni per tutto l'anno e </a:t>
            </a:r>
            <a:r>
              <a:rPr lang="it-IT" sz="2000" dirty="0" smtClean="0"/>
              <a:t>chiedendo, </a:t>
            </a:r>
            <a:r>
              <a:rPr lang="it-IT" sz="2000" dirty="0"/>
              <a:t>in cambio, di trovare qualche giocattolo al loro risveglio, all'alba del 13 dicembre...</a:t>
            </a:r>
            <a:br>
              <a:rPr lang="it-IT" sz="2000" dirty="0"/>
            </a:br>
            <a:r>
              <a:rPr lang="it-IT" sz="2000" dirty="0" smtClean="0"/>
              <a:t>E </a:t>
            </a:r>
            <a:r>
              <a:rPr lang="it-IT" sz="2000" dirty="0"/>
              <a:t>i piccoli, </a:t>
            </a:r>
            <a:r>
              <a:rPr lang="it-IT" sz="2000" dirty="0" smtClean="0"/>
              <a:t>prima </a:t>
            </a:r>
            <a:r>
              <a:rPr lang="it-IT" sz="2000" dirty="0"/>
              <a:t>di andare a dormire, non trascurano di lasciare sul tavolo della cucina una tazza con del latte per Santa Lucia e un po' di fieno e di acqua per il suo asinello...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9218" name="Picture 2" descr="http://www.sforzapalagiano.it/Speciale%20Natale/Regali_di_Santa_Luci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417172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59228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800" dirty="0"/>
              <a:t>Si  racconta che a </a:t>
            </a:r>
            <a:r>
              <a:rPr lang="it-IT" sz="2800" dirty="0" err="1"/>
              <a:t>Ruvo</a:t>
            </a:r>
            <a:r>
              <a:rPr lang="it-IT" sz="2800" dirty="0"/>
              <a:t> ed in altri paesi in provincia di Bari, nella cattedrale venivano accese dodici lampade: dal </a:t>
            </a:r>
            <a:r>
              <a:rPr lang="it-IT" sz="2800" dirty="0" smtClean="0"/>
              <a:t>giorno</a:t>
            </a:r>
            <a:r>
              <a:rPr lang="it-IT" sz="2800" dirty="0"/>
              <a:t> di S. Lucia se ne spegneva una al giorno; l'ultima nel momento in cui nasceva Gesù Bambino.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8194" name="Picture 2" descr="http://www.filastrocche.it/feste/wp-content/uploads/2012/08/santa_lucia_filastrocche_utenti_candel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64904"/>
            <a:ext cx="2857500" cy="3000376"/>
          </a:xfrm>
          <a:prstGeom prst="rect">
            <a:avLst/>
          </a:prstGeom>
          <a:noFill/>
        </p:spPr>
      </p:pic>
      <p:pic>
        <p:nvPicPr>
          <p:cNvPr id="6" name="Picture 2" descr="http://www.filastrocche.it/feste/wp-content/uploads/2012/08/santa_lucia_filastrocche_utenti_candel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573016"/>
            <a:ext cx="2857500" cy="3000376"/>
          </a:xfrm>
          <a:prstGeom prst="rect">
            <a:avLst/>
          </a:prstGeom>
          <a:noFill/>
        </p:spPr>
      </p:pic>
      <p:pic>
        <p:nvPicPr>
          <p:cNvPr id="7" name="Picture 2" descr="http://www.filastrocche.it/feste/wp-content/uploads/2012/08/santa_lucia_filastrocche_utenti_candel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492896"/>
            <a:ext cx="28575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t-IT" dirty="0" smtClean="0"/>
              <a:t>     A </a:t>
            </a:r>
            <a:r>
              <a:rPr lang="it-IT" dirty="0"/>
              <a:t>Bergamo il culto di Santa Lucia risale a molto lontano, nel </a:t>
            </a:r>
            <a:r>
              <a:rPr lang="it-IT" dirty="0" smtClean="0"/>
              <a:t>1337. È </a:t>
            </a:r>
            <a:r>
              <a:rPr lang="it-IT" dirty="0"/>
              <a:t>una delle più belle tradizioni della Bergamasca: nella notte tra il 12 e il 13 dicembre, la Santa si </a:t>
            </a:r>
            <a:r>
              <a:rPr lang="it-IT" dirty="0" smtClean="0"/>
              <a:t>incarica </a:t>
            </a:r>
            <a:r>
              <a:rPr lang="it-IT" dirty="0"/>
              <a:t>di distribuire doni ai </a:t>
            </a:r>
            <a:r>
              <a:rPr lang="it-IT" dirty="0" smtClean="0"/>
              <a:t>fanciulli. Ancora </a:t>
            </a:r>
            <a:r>
              <a:rPr lang="it-IT" dirty="0"/>
              <a:t>oggi i nostri bambini si coricano presto la sera della vigilia sognando i doni che loro porterà </a:t>
            </a:r>
            <a:r>
              <a:rPr lang="it-IT" dirty="0" err="1"/>
              <a:t>S.Lucia</a:t>
            </a:r>
            <a:r>
              <a:rPr lang="it-IT" dirty="0"/>
              <a:t> e si addormentano canterellando: </a:t>
            </a:r>
          </a:p>
          <a:p>
            <a:pPr>
              <a:buNone/>
            </a:pPr>
            <a:r>
              <a:rPr lang="it-IT" i="1" dirty="0" smtClean="0"/>
              <a:t>     "</a:t>
            </a:r>
            <a:r>
              <a:rPr lang="it-IT" i="1" dirty="0"/>
              <a:t>Santa </a:t>
            </a:r>
            <a:r>
              <a:rPr lang="it-IT" i="1" dirty="0" err="1"/>
              <a:t>Löséa</a:t>
            </a:r>
            <a:r>
              <a:rPr lang="it-IT" i="1" dirty="0"/>
              <a:t>, </a:t>
            </a:r>
            <a:r>
              <a:rPr lang="it-IT" i="1" dirty="0" err="1"/>
              <a:t>mama</a:t>
            </a:r>
            <a:r>
              <a:rPr lang="it-IT" i="1" dirty="0"/>
              <a:t> </a:t>
            </a:r>
            <a:r>
              <a:rPr lang="it-IT" i="1" dirty="0" err="1"/>
              <a:t>méa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 err="1"/>
              <a:t>met</a:t>
            </a:r>
            <a:r>
              <a:rPr lang="it-IT" i="1" dirty="0"/>
              <a:t> ü </a:t>
            </a:r>
            <a:r>
              <a:rPr lang="it-IT" i="1" dirty="0" err="1"/>
              <a:t>regal</a:t>
            </a:r>
            <a:r>
              <a:rPr lang="it-IT" i="1" dirty="0"/>
              <a:t> in da scarpa </a:t>
            </a:r>
            <a:r>
              <a:rPr lang="it-IT" i="1" dirty="0" err="1"/>
              <a:t>méa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se la </a:t>
            </a:r>
            <a:r>
              <a:rPr lang="it-IT" i="1" dirty="0" err="1"/>
              <a:t>mama</a:t>
            </a:r>
            <a:r>
              <a:rPr lang="it-IT" i="1" dirty="0"/>
              <a:t> no 'la </a:t>
            </a:r>
            <a:r>
              <a:rPr lang="it-IT" i="1" dirty="0" err="1"/>
              <a:t>met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Al resta </a:t>
            </a:r>
            <a:r>
              <a:rPr lang="it-IT" i="1" dirty="0" err="1"/>
              <a:t>ot</a:t>
            </a:r>
            <a:r>
              <a:rPr lang="it-IT" i="1" dirty="0"/>
              <a:t> </a:t>
            </a:r>
            <a:r>
              <a:rPr lang="it-IT" i="1" dirty="0" err="1"/>
              <a:t>ol</a:t>
            </a:r>
            <a:r>
              <a:rPr lang="it-IT" i="1" dirty="0"/>
              <a:t> me </a:t>
            </a:r>
            <a:r>
              <a:rPr lang="it-IT" i="1" dirty="0" err="1"/>
              <a:t>scarpet</a:t>
            </a:r>
            <a:r>
              <a:rPr lang="it-IT" i="1" dirty="0"/>
              <a:t>".</a:t>
            </a:r>
            <a:endParaRPr lang="it-IT" dirty="0"/>
          </a:p>
          <a:p>
            <a:pPr>
              <a:buNone/>
            </a:pPr>
            <a:r>
              <a:rPr lang="it-IT" dirty="0" smtClean="0"/>
              <a:t>     Santa </a:t>
            </a:r>
            <a:r>
              <a:rPr lang="it-IT" dirty="0"/>
              <a:t>Lucia, mamma mia,</a:t>
            </a:r>
            <a:br>
              <a:rPr lang="it-IT" dirty="0"/>
            </a:br>
            <a:r>
              <a:rPr lang="it-IT" dirty="0"/>
              <a:t>metti un </a:t>
            </a:r>
            <a:r>
              <a:rPr lang="it-IT" dirty="0">
                <a:hlinkClick r:id="rId2" tooltip="Click to Continue &gt; by Text-Enhance"/>
              </a:rPr>
              <a:t>regalo</a:t>
            </a:r>
            <a:r>
              <a:rPr lang="it-IT" dirty="0"/>
              <a:t> nella mia scarpa,</a:t>
            </a:r>
            <a:br>
              <a:rPr lang="it-IT" dirty="0"/>
            </a:br>
            <a:r>
              <a:rPr lang="it-IT" dirty="0"/>
              <a:t>se la mamma non lo mette,</a:t>
            </a:r>
            <a:br>
              <a:rPr lang="it-IT" dirty="0"/>
            </a:br>
            <a:r>
              <a:rPr lang="it-IT" dirty="0" err="1"/>
              <a:t>restan</a:t>
            </a:r>
            <a:r>
              <a:rPr lang="it-IT" dirty="0"/>
              <a:t> vuote le mie scarpette.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4208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2800" dirty="0"/>
              <a:t>A Mantova il culto di Santa Lucia è vivissimo e radicato da sempre, tanto che per tutto dicembre le bancarelle dei portici con giocattoli e articoli da regalo si chiamano appunto "bancarelle di Santa Lucia" non "bancarelle di Natale".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146" name="Picture 2" descr="http://www.bed-and-breakfast-ciao-bologna.it/images/2012/11/Mercati-di-Natale-2012-a-Bolog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3744416" cy="28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4320480" cy="367240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800" dirty="0"/>
              <a:t>E' nata a </a:t>
            </a:r>
            <a:r>
              <a:rPr lang="it-IT" sz="2800" dirty="0" smtClean="0"/>
              <a:t>Napoli</a:t>
            </a:r>
            <a:r>
              <a:rPr lang="it-IT" sz="2800" dirty="0"/>
              <a:t>, nel 1848, la famosa canzone Santa Lucia. I versi sono di T. </a:t>
            </a:r>
            <a:r>
              <a:rPr lang="it-IT" sz="2800" dirty="0" err="1"/>
              <a:t>Cottrau</a:t>
            </a:r>
            <a:r>
              <a:rPr lang="it-IT" sz="2800" dirty="0"/>
              <a:t> e la musica di A. Longo.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800" i="1" dirty="0" smtClean="0"/>
              <a:t>   Sul </a:t>
            </a:r>
            <a:r>
              <a:rPr lang="it-IT" sz="2800" i="1" dirty="0"/>
              <a:t>mare luccica, l'astro d'argento, placida e' l'onda prospero il vento;</a:t>
            </a:r>
            <a:br>
              <a:rPr lang="it-IT" sz="2800" i="1" dirty="0"/>
            </a:br>
            <a:r>
              <a:rPr lang="it-IT" sz="2800" i="1" dirty="0"/>
              <a:t>Venite all'agile barchetta mia; Santa Lucia! Santa Lucia!</a:t>
            </a:r>
            <a:endParaRPr lang="it-IT" sz="2800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5122" name="Picture 2" descr="http://diari.portanapoli.com/wp-content/uploads/2010/04/santa-lucia_napo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600" dirty="0"/>
              <a:t>Santa Lucia a Verona viene aiutata dal </a:t>
            </a:r>
            <a:r>
              <a:rPr lang="it-IT" sz="2600" dirty="0">
                <a:hlinkClick r:id="rId2"/>
              </a:rPr>
              <a:t>Gastaldo</a:t>
            </a:r>
            <a:r>
              <a:rPr lang="it-IT" sz="2600" dirty="0"/>
              <a:t>, che conduce l'asinello. La sera del 12 dicembre si deve lasciar da mangiare sulla tavola; in famiglia ogni componente, adulti compresi, deve preparare un piatto vuoto che la Santa riempirà di dolci, tra cui le immancabili "pastefrolle di S. Lucia". In questa sera i bambini vanno a letto </a:t>
            </a:r>
            <a:r>
              <a:rPr lang="it-IT" sz="2600" dirty="0">
                <a:hlinkClick r:id="rId3" tooltip="Click to Continue &gt; by Text-Enhance"/>
              </a:rPr>
              <a:t>presto</a:t>
            </a:r>
            <a:r>
              <a:rPr lang="it-IT" sz="2600" dirty="0"/>
              <a:t> e chiudono gli occhi, nel timore che la Santa li accechi con la cenere, se li trova svegli. S. Lucia si annuncia con un suono di tromba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3074" name="Picture 2" descr="http://www.ricettedalmondo.it/images/foto_ricette/biscotti-santa-lucia-274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581128"/>
            <a:ext cx="2190750" cy="1438275"/>
          </a:xfrm>
          <a:prstGeom prst="rect">
            <a:avLst/>
          </a:prstGeom>
          <a:noFill/>
        </p:spPr>
      </p:pic>
      <p:pic>
        <p:nvPicPr>
          <p:cNvPr id="6" name="Picture 2" descr="http://www.valbrembanaweb.it/valbrembanaweb/gallery/lenna/2003/santalucia.jpg"/>
          <p:cNvPicPr>
            <a:picLocks noChangeAspect="1" noChangeArrowheads="1"/>
          </p:cNvPicPr>
          <p:nvPr/>
        </p:nvPicPr>
        <p:blipFill>
          <a:blip r:embed="rId5" cstate="print"/>
          <a:srcRect b="3762"/>
          <a:stretch>
            <a:fillRect/>
          </a:stretch>
        </p:blipFill>
        <p:spPr bwMode="auto">
          <a:xfrm>
            <a:off x="4355976" y="3861048"/>
            <a:ext cx="379892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180728"/>
          </a:xfrm>
        </p:spPr>
        <p:txBody>
          <a:bodyPr/>
          <a:lstStyle/>
          <a:p>
            <a:pPr>
              <a:buNone/>
            </a:pPr>
            <a:r>
              <a:rPr lang="it-IT" dirty="0"/>
              <a:t>Ci sono poi due filastrocche dell’Ottocento, tramandate sempre dalle nonne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99592" y="1916832"/>
          <a:ext cx="3168352" cy="4158234"/>
        </p:xfrm>
        <a:graphic>
          <a:graphicData uri="http://schemas.openxmlformats.org/drawingml/2006/table">
            <a:tbl>
              <a:tblPr/>
              <a:tblGrid>
                <a:gridCol w="3168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Santa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Lùssia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con la scuffia,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porta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conse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scapa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via;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 la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mama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la te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crìa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Santa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Lùssia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portela via!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8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L’è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rivàda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Santa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Lùssia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morosi i se dà al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saco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 no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pagarghe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mandolàto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parché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soldi no i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ghe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n’ha.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L’è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pasada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Santa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Lùssia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morosi i se tra’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fòra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it-IT" sz="18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</a:t>
                      </a: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far la pace ancora,</a:t>
                      </a:r>
                      <a:b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 morose no le vol.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4932040" y="1916832"/>
          <a:ext cx="3264024" cy="4473702"/>
        </p:xfrm>
        <a:graphic>
          <a:graphicData uri="http://schemas.openxmlformats.org/drawingml/2006/table">
            <a:tbl>
              <a:tblPr/>
              <a:tblGrid>
                <a:gridCol w="3264024"/>
              </a:tblGrid>
              <a:tr h="72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Santa Lucia con la cuffia,</a:t>
                      </a:r>
                      <a:b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porta le pastafrolle e scappa via;</a:t>
                      </a:r>
                      <a:b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se la mamma ti sgrida,</a:t>
                      </a:r>
                      <a:b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Santa Lucia, portala via!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8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E’ arrivata Santa Lucia;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i fidanzati si nascondono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per non pagare [alle fidanzate, ovvio!] il mandorlato,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perché soldi non ne hanno.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E’ passata Santa Lucia;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i fidanzati ritornano;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vogliono fare ancora la pace,</a:t>
                      </a:r>
                      <a:b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le fidanzate non vogliono.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521296"/>
            <a:ext cx="5400600" cy="63367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Danimarca e Svezia: la festa di Santa Lucia è una tradizione introdotta intorno al 1920.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In questo giorno la figlia </a:t>
            </a:r>
            <a:r>
              <a:rPr lang="it-IT" u="sng" dirty="0">
                <a:hlinkClick r:id="rId2" tooltip="Click to Continue &gt; by Text-Enhance"/>
              </a:rPr>
              <a:t>maggiore</a:t>
            </a:r>
            <a:r>
              <a:rPr lang="it-IT" dirty="0"/>
              <a:t> si sveglia alle quattro del mattino per preparare caffè e </a:t>
            </a:r>
            <a:r>
              <a:rPr lang="it-IT" u="sng" dirty="0">
                <a:hlinkClick r:id="rId3"/>
              </a:rPr>
              <a:t>dolci</a:t>
            </a:r>
            <a:r>
              <a:rPr lang="it-IT" dirty="0"/>
              <a:t> che servirà poi, vestita con tunica bianca cinta da una fascia rossa, alla propria famiglia ancora a letto; le altre figlie invece si vestiranno con tunica bianca cinta da una fascia bianca.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I ragazzi mettono grandi cappelli di carta e portano lunghi bastoni con stelline. </a:t>
            </a:r>
            <a:br>
              <a:rPr lang="it-IT" dirty="0"/>
            </a:br>
            <a:r>
              <a:rPr lang="it-IT" dirty="0" smtClean="0"/>
              <a:t>Le </a:t>
            </a:r>
            <a:r>
              <a:rPr lang="it-IT" dirty="0"/>
              <a:t>ragazze ornano i capelli con lustrini e portano una corona di sette candele: accompagnando una "vergine saggia" e passano di casa in casa cantando una canzone 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 </a:t>
            </a:r>
            <a:r>
              <a:rPr lang="it-IT" dirty="0" smtClean="0"/>
              <a:t>Ogni </a:t>
            </a:r>
            <a:r>
              <a:rPr lang="it-IT" dirty="0"/>
              <a:t>anno viene scelta una ragazza che rappresenta Santa Lucia per tutta la Svezia: la ragazza viene incoronata dal vincitore del premio Nobel per la letteratura.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2050" name="Picture 2" descr="http://www.berrone.net/presepe/img/santa_lu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24744"/>
            <a:ext cx="2638579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99592" y="1916832"/>
            <a:ext cx="7372532" cy="17543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Auguri a tutte le donne</a:t>
            </a:r>
          </a:p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 si chiamano «Lucia»!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3732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3333FF"/>
                </a:solidFill>
              </a:rPr>
              <a:t>dagli alunni di quinta della Scuola  Primaria Paritaria «San Giuseppe» di Foggia</a:t>
            </a:r>
            <a:endParaRPr lang="it-IT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>
                <a:solidFill>
                  <a:srgbClr val="3333FF"/>
                </a:solidFill>
              </a:rPr>
              <a:t>LA FAMIGLIA </a:t>
            </a:r>
            <a:r>
              <a:rPr lang="it-IT" dirty="0" err="1">
                <a:solidFill>
                  <a:srgbClr val="3333FF"/>
                </a:solidFill>
              </a:rPr>
              <a:t>DI</a:t>
            </a:r>
            <a:r>
              <a:rPr lang="it-IT" dirty="0">
                <a:solidFill>
                  <a:srgbClr val="3333FF"/>
                </a:solidFill>
              </a:rPr>
              <a:t> LUCIA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S. Lucia nacque sul </a:t>
            </a:r>
            <a:r>
              <a:rPr lang="it-IT" dirty="0"/>
              <a:t>finire del III </a:t>
            </a:r>
            <a:r>
              <a:rPr lang="it-IT" dirty="0" smtClean="0"/>
              <a:t>secolo a Siracusa. </a:t>
            </a:r>
          </a:p>
          <a:p>
            <a:pPr>
              <a:buNone/>
            </a:pPr>
            <a:r>
              <a:rPr lang="it-IT" dirty="0" smtClean="0"/>
              <a:t>La </a:t>
            </a:r>
            <a:r>
              <a:rPr lang="it-IT" dirty="0"/>
              <a:t>città natale era famosa per essere stata fiorente centro di vita greca 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smtClean="0"/>
              <a:t> </a:t>
            </a:r>
            <a:r>
              <a:rPr lang="it-IT" dirty="0"/>
              <a:t>d’importante </a:t>
            </a:r>
            <a:r>
              <a:rPr lang="it-IT" dirty="0" smtClean="0"/>
              <a:t>            </a:t>
            </a:r>
            <a:r>
              <a:rPr lang="it-IT" dirty="0" smtClean="0"/>
              <a:t>commercio.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26" name="Picture 2" descr="C:\Users\simona\Desktop\santa lucia\siracusa vek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4032448" cy="306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Secondo la tradizione, la famiglia della nostra santa era di nobile stirpe e </a:t>
            </a:r>
            <a:r>
              <a:rPr lang="it-IT" dirty="0" smtClean="0"/>
              <a:t>ricca:  del padre è detto che morì quando Lucia aveva cinque anni appena.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Anche </a:t>
            </a:r>
            <a:r>
              <a:rPr lang="it-IT" dirty="0"/>
              <a:t>la famiglia forse era già </a:t>
            </a:r>
            <a:r>
              <a:rPr lang="it-IT" dirty="0" smtClean="0"/>
              <a:t>cristiana, </a:t>
            </a:r>
            <a:r>
              <a:rPr lang="it-IT" dirty="0"/>
              <a:t>se consideriamo il nome imposto a </a:t>
            </a:r>
            <a:r>
              <a:rPr lang="it-IT" dirty="0" smtClean="0"/>
              <a:t>Lucia, che </a:t>
            </a:r>
            <a:r>
              <a:rPr lang="it-IT" dirty="0"/>
              <a:t>significa senz’altro Luce .</a:t>
            </a:r>
          </a:p>
          <a:p>
            <a:pPr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800199"/>
          </a:xfrm>
        </p:spPr>
        <p:txBody>
          <a:bodyPr/>
          <a:lstStyle/>
          <a:p>
            <a:r>
              <a:rPr lang="it-IT" dirty="0">
                <a:solidFill>
                  <a:srgbClr val="3333FF"/>
                </a:solidFill>
              </a:rPr>
              <a:t>LA GIOVINEZZA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352928" cy="374441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it-IT" dirty="0" smtClean="0">
                <a:solidFill>
                  <a:schemeClr val="tx1"/>
                </a:solidFill>
              </a:rPr>
              <a:t>La bimba siracusana cresceva </a:t>
            </a:r>
            <a:r>
              <a:rPr lang="it-IT" dirty="0">
                <a:solidFill>
                  <a:schemeClr val="tx1"/>
                </a:solidFill>
              </a:rPr>
              <a:t>bella e buona </a:t>
            </a:r>
            <a:r>
              <a:rPr lang="it-IT" dirty="0" smtClean="0">
                <a:solidFill>
                  <a:schemeClr val="tx1"/>
                </a:solidFill>
              </a:rPr>
              <a:t>e </a:t>
            </a:r>
            <a:r>
              <a:rPr lang="it-IT" dirty="0">
                <a:solidFill>
                  <a:schemeClr val="tx1"/>
                </a:solidFill>
              </a:rPr>
              <a:t>la madre già pensava per lei un felice </a:t>
            </a:r>
            <a:r>
              <a:rPr lang="it-IT" dirty="0" smtClean="0">
                <a:solidFill>
                  <a:schemeClr val="tx1"/>
                </a:solidFill>
              </a:rPr>
              <a:t>matrimonio.</a:t>
            </a:r>
          </a:p>
          <a:p>
            <a:pPr algn="l">
              <a:spcBef>
                <a:spcPts val="0"/>
              </a:spcBef>
            </a:pPr>
            <a:r>
              <a:rPr lang="it-IT" dirty="0" smtClean="0">
                <a:solidFill>
                  <a:schemeClr val="tx1"/>
                </a:solidFill>
              </a:rPr>
              <a:t>Invece </a:t>
            </a:r>
            <a:r>
              <a:rPr lang="it-IT" dirty="0">
                <a:solidFill>
                  <a:schemeClr val="tx1"/>
                </a:solidFill>
              </a:rPr>
              <a:t>Lucia </a:t>
            </a:r>
            <a:r>
              <a:rPr lang="it-IT" dirty="0" smtClean="0">
                <a:solidFill>
                  <a:schemeClr val="tx1"/>
                </a:solidFill>
              </a:rPr>
              <a:t>si </a:t>
            </a:r>
            <a:r>
              <a:rPr lang="it-IT" dirty="0">
                <a:solidFill>
                  <a:schemeClr val="tx1"/>
                </a:solidFill>
              </a:rPr>
              <a:t>era consacrata perennemente al Signore con voto di verginità. </a:t>
            </a:r>
            <a:endParaRPr lang="it-IT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it-IT" dirty="0" smtClean="0">
                <a:solidFill>
                  <a:schemeClr val="tx1"/>
                </a:solidFill>
              </a:rPr>
              <a:t>Neanche </a:t>
            </a:r>
            <a:r>
              <a:rPr lang="it-IT" dirty="0">
                <a:solidFill>
                  <a:schemeClr val="tx1"/>
                </a:solidFill>
              </a:rPr>
              <a:t>la madre fu a </a:t>
            </a:r>
            <a:r>
              <a:rPr lang="it-IT" dirty="0" smtClean="0">
                <a:solidFill>
                  <a:schemeClr val="tx1"/>
                </a:solidFill>
              </a:rPr>
              <a:t>conoscenza </a:t>
            </a:r>
            <a:r>
              <a:rPr lang="it-IT" dirty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questo. Soltanto </a:t>
            </a:r>
            <a:r>
              <a:rPr lang="it-IT" dirty="0">
                <a:solidFill>
                  <a:schemeClr val="tx1"/>
                </a:solidFill>
              </a:rPr>
              <a:t>un insieme di circostanze fortuite resero manifesta la sua consacrazione al Signore.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836712"/>
            <a:ext cx="734481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cristiani ogni anno solevano andare in folla  nella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vicina città di Catania, per venerare il corpo della vergine martire S. Agata.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 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5 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febbraio del 301, festa della Santa, tra i pellegrini c’erano anche Lucia e sua madre.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 oltre quarant’anni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Eutichia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sua madre,  soffriva di gravi emorragie, per le quali nessun rimedio era stato utile.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quel giorno, Lucia suggerì a sua madre di toccare il sepolcro di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S.Agata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per chiedere la propria guarigione.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620688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Sul far della sera, quando tutti ebbero lasciato la chiesa, le due donne rimasero 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accanto al sepolcro di S. Agata.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Lucia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 addormentò profondamente.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Nel sonno le apparve  una visione: schiere e schiere di angeli circondavano la vergine S. Agata, che sorrideva a Lucia e le diceva: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«Lucia sorella mia, vergine di Dio, perché chiedi a me ciò che tu stessa puoi concedere? Infatti la tua fede ha giovato a tua madre ed ecco che è divenuta sana».</a:t>
            </a:r>
            <a:endParaRPr kumimoji="0" lang="it-IT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Quando Lucia si svegliò, rivelò alla madre la visione serena e le parole risanatrici di S. Agata. </a:t>
            </a: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madre era guarita.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Lucia le confidò il suo voto di verginità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consigliandole di vendere tutte le sue sostanze e darle ai poveri.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71600" y="404664"/>
            <a:ext cx="70202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olo i seguaci di Cristo giungevano a disprezzare i beni della terra al punto da venderli e darli ai poveri. E così pensò uno a cui molto interessavano i beni di Lucia: un giovane del quale la tradizione non ha conservato il nome e che desiderava vivamente farla sua sposa.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Dalla madre di Lucia volle sapere perché la figliuola vendeva le vesti preziose e  distribuiva il ricavato ai poveri, alle vedove ed ai ministri del culto cristiano.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In seguito, visto fallire il suo desiderio di averla come sposa, poiché ella lo aveva respinto, decise di denunciarla al prefetto della città come cristiana e chiese che, di conseguenza, fossero applicati a lei i decreti imperiali.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3333FF"/>
                </a:solidFill>
              </a:rPr>
              <a:t>LA PERSECUZIONE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3456384" cy="31927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In quel periodo </a:t>
            </a:r>
            <a:r>
              <a:rPr lang="it-IT" dirty="0">
                <a:solidFill>
                  <a:schemeClr val="tx1"/>
                </a:solidFill>
              </a:rPr>
              <a:t>per la chiesa </a:t>
            </a:r>
            <a:r>
              <a:rPr lang="it-IT" dirty="0" smtClean="0">
                <a:solidFill>
                  <a:schemeClr val="tx1"/>
                </a:solidFill>
              </a:rPr>
              <a:t>cristiana </a:t>
            </a:r>
            <a:r>
              <a:rPr lang="it-IT" dirty="0">
                <a:solidFill>
                  <a:schemeClr val="tx1"/>
                </a:solidFill>
              </a:rPr>
              <a:t>non erano tempi tranquilli: l’imperatore </a:t>
            </a:r>
            <a:r>
              <a:rPr lang="it-IT" dirty="0" smtClean="0">
                <a:solidFill>
                  <a:schemeClr val="tx1"/>
                </a:solidFill>
              </a:rPr>
              <a:t>Diocleziano aveva emanato </a:t>
            </a:r>
            <a:r>
              <a:rPr lang="it-IT" dirty="0">
                <a:solidFill>
                  <a:schemeClr val="tx1"/>
                </a:solidFill>
              </a:rPr>
              <a:t>i suoi editti di persecuzione contro i cristiani il 24 </a:t>
            </a:r>
            <a:r>
              <a:rPr lang="it-IT" dirty="0" smtClean="0">
                <a:solidFill>
                  <a:schemeClr val="tx1"/>
                </a:solidFill>
              </a:rPr>
              <a:t>febbraio </a:t>
            </a:r>
            <a:r>
              <a:rPr lang="it-IT" dirty="0">
                <a:solidFill>
                  <a:schemeClr val="tx1"/>
                </a:solidFill>
              </a:rPr>
              <a:t>del 303</a:t>
            </a:r>
            <a:r>
              <a:rPr lang="it-IT" dirty="0"/>
              <a:t>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AAF6-8A2A-4936-A37F-CD13AD33468E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8" name="Immagine 7" descr="http://upload.wikimedia.org/wikipedia/it/thumb/5/58/Sluciacatenanuova.PNG/200px-Sluciacatenanuova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481064" cy="3697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1485</Words>
  <Application>Microsoft Office PowerPoint</Application>
  <PresentationFormat>Presentazione su schermo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«Santa Lucia tra storia e leggenda»</vt:lpstr>
      <vt:lpstr>LA FAMIGLIA DI LUCIA </vt:lpstr>
      <vt:lpstr>Diapositiva 4</vt:lpstr>
      <vt:lpstr>LA GIOVINEZZA</vt:lpstr>
      <vt:lpstr>Diapositiva 6</vt:lpstr>
      <vt:lpstr>Diapositiva 7</vt:lpstr>
      <vt:lpstr>Diapositiva 8</vt:lpstr>
      <vt:lpstr>LA PERSECUZIONE</vt:lpstr>
      <vt:lpstr>IL DIALOGO CON PASCASIO    </vt:lpstr>
      <vt:lpstr>Diapositiva 11</vt:lpstr>
      <vt:lpstr>IL MARTIRIO</vt:lpstr>
      <vt:lpstr>STORIA DEL SUO CULTO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SANTA LUCIA OGGI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LUCIA DAY</dc:title>
  <dc:creator>simona</dc:creator>
  <cp:lastModifiedBy>Camilla</cp:lastModifiedBy>
  <cp:revision>76</cp:revision>
  <dcterms:created xsi:type="dcterms:W3CDTF">2012-12-02T17:52:21Z</dcterms:created>
  <dcterms:modified xsi:type="dcterms:W3CDTF">2012-12-11T18:31:37Z</dcterms:modified>
</cp:coreProperties>
</file>