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797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B8903-823D-4B11-9AD9-A45B86486EF7}" type="datetimeFigureOut">
              <a:rPr lang="it-IT" smtClean="0"/>
              <a:pPr/>
              <a:t>11/12/2012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1BFE3-1C64-46AE-B16E-20085E27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Aromaterapia" TargetMode="External"/><Relationship Id="rId3" Type="http://schemas.openxmlformats.org/officeDocument/2006/relationships/hyperlink" Target="http://it.wikipedia.org/wiki/Lingua_francese" TargetMode="External"/><Relationship Id="rId7" Type="http://schemas.openxmlformats.org/officeDocument/2006/relationships/hyperlink" Target="http://it.wikipedia.org/wiki/XVII_secolo" TargetMode="External"/><Relationship Id="rId2" Type="http://schemas.openxmlformats.org/officeDocument/2006/relationships/hyperlink" Target="http://it.wikipedia.org/wiki/Lingua_ingle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t.wikipedia.org/wiki/XIII_secolo" TargetMode="External"/><Relationship Id="rId5" Type="http://schemas.openxmlformats.org/officeDocument/2006/relationships/hyperlink" Target="http://it.wikipedia.org/wiki/Profumo" TargetMode="External"/><Relationship Id="rId4" Type="http://schemas.openxmlformats.org/officeDocument/2006/relationships/hyperlink" Target="http://it.wikipedia.org/wiki/Ambra_grigia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ecopensare.net/wp-content/uploads/2012/10/pomander-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43608" y="980728"/>
            <a:ext cx="633670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6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POMANDER</a:t>
            </a:r>
            <a:endParaRPr lang="it-IT" sz="66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simona\Desktop\pom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16832"/>
            <a:ext cx="5110460" cy="3837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179512" y="0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7030A0"/>
                </a:solidFill>
              </a:rPr>
              <a:t>Scuola Primaria Paritaria «San Giuseppe» - Foggia</a:t>
            </a:r>
          </a:p>
          <a:p>
            <a:pPr algn="ctr"/>
            <a:r>
              <a:rPr lang="it-IT" sz="2800" b="1" dirty="0" smtClean="0">
                <a:solidFill>
                  <a:srgbClr val="7030A0"/>
                </a:solidFill>
              </a:rPr>
              <a:t>Classe quinta </a:t>
            </a:r>
            <a:r>
              <a:rPr lang="it-IT" sz="2800" b="1" dirty="0" err="1" smtClean="0">
                <a:solidFill>
                  <a:srgbClr val="7030A0"/>
                </a:solidFill>
              </a:rPr>
              <a:t>a.s.</a:t>
            </a:r>
            <a:r>
              <a:rPr lang="it-IT" sz="2800" b="1" dirty="0" smtClean="0">
                <a:solidFill>
                  <a:srgbClr val="7030A0"/>
                </a:solidFill>
              </a:rPr>
              <a:t> 2012/13</a:t>
            </a:r>
            <a:endParaRPr lang="it-IT" sz="2800" b="1" dirty="0">
              <a:solidFill>
                <a:srgbClr val="7030A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5733256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00FF"/>
                </a:solidFill>
              </a:rPr>
              <a:t>Presentazione ideata e realizzata dall’</a:t>
            </a:r>
            <a:r>
              <a:rPr lang="it-IT" sz="2400" b="1" i="1" dirty="0" err="1" smtClean="0">
                <a:solidFill>
                  <a:srgbClr val="0000FF"/>
                </a:solidFill>
              </a:rPr>
              <a:t>ins</a:t>
            </a:r>
            <a:r>
              <a:rPr lang="it-IT" sz="2400" b="1" i="1" dirty="0" smtClean="0">
                <a:solidFill>
                  <a:srgbClr val="0000FF"/>
                </a:solidFill>
              </a:rPr>
              <a:t>. </a:t>
            </a:r>
            <a:r>
              <a:rPr lang="it-IT" sz="2800" b="1" i="1" dirty="0" smtClean="0">
                <a:solidFill>
                  <a:srgbClr val="C00000"/>
                </a:solidFill>
              </a:rPr>
              <a:t>Loredana Di Giovanni  </a:t>
            </a:r>
          </a:p>
          <a:p>
            <a:pPr algn="ctr"/>
            <a:r>
              <a:rPr lang="it-IT" sz="2400" b="1" i="1" dirty="0" smtClean="0">
                <a:solidFill>
                  <a:srgbClr val="0000FF"/>
                </a:solidFill>
              </a:rPr>
              <a:t>in </a:t>
            </a:r>
            <a:r>
              <a:rPr lang="it-IT" sz="2400" b="1" i="1" dirty="0" smtClean="0">
                <a:solidFill>
                  <a:srgbClr val="0000FF"/>
                </a:solidFill>
              </a:rPr>
              <a:t>occasione della «Festa della Luce» 13 dicembre 2012</a:t>
            </a:r>
            <a:endParaRPr lang="it-IT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6120680" cy="5976663"/>
          </a:xfrm>
        </p:spPr>
        <p:txBody>
          <a:bodyPr>
            <a:noAutofit/>
          </a:bodyPr>
          <a:lstStyle/>
          <a:p>
            <a:pPr algn="l"/>
            <a:r>
              <a:rPr lang="it-IT" sz="3600" b="1" dirty="0" smtClean="0">
                <a:solidFill>
                  <a:srgbClr val="000000"/>
                </a:solidFill>
                <a:latin typeface="Arial"/>
                <a:ea typeface="Calibri"/>
              </a:rPr>
              <a:t>Pomo d'ambra</a:t>
            </a: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 </a:t>
            </a:r>
            <a:b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</a:b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(</a:t>
            </a:r>
            <a:r>
              <a:rPr lang="it-IT" sz="2800" i="1" dirty="0" err="1" smtClean="0"/>
              <a:t>Pomander</a:t>
            </a:r>
            <a:r>
              <a:rPr lang="it-IT" sz="2800" dirty="0" smtClean="0"/>
              <a:t> in </a:t>
            </a:r>
            <a:r>
              <a:rPr lang="it-IT" sz="2800" u="sng" dirty="0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2" tooltip="Lingua inglese"/>
              </a:rPr>
              <a:t>inglese</a:t>
            </a:r>
            <a: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  <a:t>; </a:t>
            </a:r>
            <a:b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</a:br>
            <a:r>
              <a:rPr lang="it-IT" sz="2800" i="1" dirty="0" err="1" smtClean="0"/>
              <a:t>Pomme</a:t>
            </a:r>
            <a:r>
              <a:rPr lang="it-IT" sz="2800" i="1" dirty="0" smtClean="0"/>
              <a:t> d'ambre</a:t>
            </a:r>
            <a:r>
              <a:rPr lang="it-IT" sz="2800" dirty="0" smtClean="0"/>
              <a:t> in </a:t>
            </a:r>
            <a:r>
              <a:rPr lang="it-IT" sz="2800" u="sng" dirty="0" smtClean="0">
                <a:latin typeface="Arial"/>
                <a:ea typeface="Calibri"/>
                <a:cs typeface="Times New Roman"/>
                <a:hlinkClick r:id="rId3" tooltip="Lingua francese"/>
              </a:rPr>
              <a:t>francese</a:t>
            </a:r>
            <a: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  <a:t>) </a:t>
            </a:r>
            <a:b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</a:br>
            <a: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  <a:t/>
            </a:r>
            <a:br>
              <a:rPr lang="it-IT" sz="2800" dirty="0" smtClean="0">
                <a:solidFill>
                  <a:srgbClr val="000000"/>
                </a:solidFill>
                <a:latin typeface="Arial"/>
                <a:ea typeface="Calibri"/>
              </a:rPr>
            </a:b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era una sfera di </a:t>
            </a:r>
            <a:r>
              <a:rPr lang="it-IT" sz="3600" u="sng" dirty="0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4" tooltip="Ambra grigia"/>
              </a:rPr>
              <a:t>ambra grigia</a:t>
            </a: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, spesso impreziosita da altre </a:t>
            </a:r>
            <a:r>
              <a:rPr lang="it-IT" sz="3600" u="sng" dirty="0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5" tooltip="Profumo"/>
              </a:rPr>
              <a:t>essenze</a:t>
            </a: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, portata dalle classi agiate europee dal </a:t>
            </a:r>
            <a:r>
              <a:rPr lang="it-IT" sz="3600" u="sng" dirty="0" err="1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6" tooltip="XIII secolo"/>
              </a:rPr>
              <a:t>XIII</a:t>
            </a: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 al </a:t>
            </a:r>
            <a:r>
              <a:rPr lang="it-IT" sz="3600" u="sng" dirty="0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7" tooltip="XVII secolo"/>
              </a:rPr>
              <a:t>XVII secolo</a:t>
            </a:r>
            <a:r>
              <a:rPr lang="it-IT" sz="3600" dirty="0" smtClean="0">
                <a:solidFill>
                  <a:srgbClr val="000000"/>
                </a:solidFill>
                <a:latin typeface="Arial"/>
                <a:ea typeface="Calibri"/>
              </a:rPr>
              <a:t> a scopo </a:t>
            </a:r>
            <a:r>
              <a:rPr lang="it-IT" sz="3600" u="sng" dirty="0" err="1" smtClean="0">
                <a:solidFill>
                  <a:srgbClr val="0B0080"/>
                </a:solidFill>
                <a:latin typeface="Arial"/>
                <a:ea typeface="Calibri"/>
                <a:cs typeface="Times New Roman"/>
                <a:hlinkClick r:id="rId8" tooltip="Aromaterapia"/>
              </a:rPr>
              <a:t>aromterapeutico</a:t>
            </a:r>
            <a:r>
              <a:rPr lang="it-IT" sz="3600" u="sng" dirty="0" smtClean="0">
                <a:solidFill>
                  <a:srgbClr val="0B0080"/>
                </a:solidFill>
                <a:latin typeface="Arial"/>
                <a:ea typeface="Calibri"/>
                <a:cs typeface="Times New Roman"/>
              </a:rPr>
              <a:t>.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pic>
        <p:nvPicPr>
          <p:cNvPr id="1026" name="Picture 2" descr="C:\Users\simona\Desktop\Pomander.argent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152" y="1628800"/>
            <a:ext cx="3012659" cy="30963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I </a:t>
            </a:r>
            <a:r>
              <a:rPr lang="it-IT" i="1" dirty="0" err="1" smtClean="0"/>
              <a:t>pomander</a:t>
            </a:r>
            <a:r>
              <a:rPr lang="it-IT" dirty="0" smtClean="0"/>
              <a:t> nel Medioevo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1412776"/>
            <a:ext cx="4392488" cy="50014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     Il </a:t>
            </a:r>
            <a:r>
              <a:rPr lang="it-IT" i="1" dirty="0" err="1" smtClean="0"/>
              <a:t>Pomander</a:t>
            </a:r>
            <a:r>
              <a:rPr lang="it-IT" i="1" dirty="0" smtClean="0"/>
              <a:t> </a:t>
            </a:r>
            <a:r>
              <a:rPr lang="it-IT" dirty="0"/>
              <a:t>nasce nel Medioevo per diffondere aroma a scopi terapeutici e protettivi, soprattutto durante la peste. 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 smtClean="0"/>
              <a:t>     </a:t>
            </a:r>
            <a:r>
              <a:rPr lang="it-IT" i="1" dirty="0" err="1" smtClean="0"/>
              <a:t>Pomander</a:t>
            </a:r>
            <a:r>
              <a:rPr lang="it-IT" dirty="0" smtClean="0"/>
              <a:t> era </a:t>
            </a:r>
            <a:r>
              <a:rPr lang="it-IT" dirty="0"/>
              <a:t>una palla d’argento che conteneva profumo liquido. </a:t>
            </a:r>
            <a:r>
              <a:rPr lang="it-IT" dirty="0" smtClean="0"/>
              <a:t>Si </a:t>
            </a:r>
            <a:r>
              <a:rPr lang="it-IT" dirty="0"/>
              <a:t>credeva che tali profumi potevano proteggere dalle malattie, </a:t>
            </a:r>
            <a:r>
              <a:rPr lang="it-IT" dirty="0" smtClean="0"/>
              <a:t>soprattutto dalla </a:t>
            </a:r>
            <a:r>
              <a:rPr lang="it-IT" dirty="0"/>
              <a:t>peste. 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 </a:t>
            </a:r>
            <a:r>
              <a:rPr lang="it-IT" dirty="0" smtClean="0"/>
              <a:t>    Queste </a:t>
            </a:r>
            <a:r>
              <a:rPr lang="it-IT" dirty="0"/>
              <a:t>palle d’argento o d’oro venivano portate dai ricchi signori come collane o legate in vita. 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6" name="Immagine 5" descr="C:\Users\simona\Desktop\466px-Pourbus_lady_poman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384376" cy="4869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i="1" dirty="0" err="1" smtClean="0"/>
              <a:t>pomander</a:t>
            </a:r>
            <a:r>
              <a:rPr lang="it-IT" dirty="0" smtClean="0"/>
              <a:t> oggi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3744416" cy="470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   Oggi </a:t>
            </a:r>
            <a:r>
              <a:rPr lang="it-IT" dirty="0"/>
              <a:t>i </a:t>
            </a:r>
            <a:r>
              <a:rPr lang="it-IT" i="1" dirty="0" err="1"/>
              <a:t>pomander</a:t>
            </a:r>
            <a:r>
              <a:rPr lang="it-IT" i="1" dirty="0"/>
              <a:t> </a:t>
            </a:r>
            <a:r>
              <a:rPr lang="it-IT" dirty="0"/>
              <a:t>sono vari tipi di frutta, specialmente </a:t>
            </a:r>
            <a:r>
              <a:rPr lang="it-IT" dirty="0" smtClean="0"/>
              <a:t>agrumi, </a:t>
            </a:r>
            <a:r>
              <a:rPr lang="it-IT" dirty="0"/>
              <a:t>che vengono </a:t>
            </a:r>
            <a:r>
              <a:rPr lang="it-IT" dirty="0" smtClean="0"/>
              <a:t>essiccati </a:t>
            </a:r>
            <a:r>
              <a:rPr lang="it-IT" dirty="0"/>
              <a:t>e </a:t>
            </a:r>
            <a:r>
              <a:rPr lang="it-IT" dirty="0" smtClean="0"/>
              <a:t> tempestati </a:t>
            </a:r>
            <a:r>
              <a:rPr lang="it-IT" dirty="0"/>
              <a:t>di spezie come chiodi di garofano. Questi possono contribuire a rinfrescare l'aria, e sono molto facili da </a:t>
            </a:r>
            <a:r>
              <a:rPr lang="it-IT" dirty="0" smtClean="0"/>
              <a:t>realizzare.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http://www.paneamoreecreativita.it/blog/wp-content/uploads/2011/12/occorrente-orange-poman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916832"/>
            <a:ext cx="4641354" cy="34137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620688"/>
            <a:ext cx="4176464" cy="543346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    Quando </a:t>
            </a:r>
            <a:r>
              <a:rPr lang="it-IT" dirty="0"/>
              <a:t>il frutto è disidratato, </a:t>
            </a:r>
            <a:r>
              <a:rPr lang="it-IT" dirty="0" smtClean="0"/>
              <a:t>il </a:t>
            </a:r>
            <a:r>
              <a:rPr lang="it-IT" i="1" dirty="0" err="1" smtClean="0"/>
              <a:t>pomander</a:t>
            </a:r>
            <a:r>
              <a:rPr lang="it-IT" dirty="0" smtClean="0"/>
              <a:t> </a:t>
            </a:r>
            <a:r>
              <a:rPr lang="it-IT" dirty="0"/>
              <a:t>può essere </a:t>
            </a:r>
            <a:r>
              <a:rPr lang="it-IT" dirty="0" smtClean="0"/>
              <a:t>appeso </a:t>
            </a:r>
            <a:r>
              <a:rPr lang="it-IT" dirty="0"/>
              <a:t>da un </a:t>
            </a:r>
            <a:r>
              <a:rPr lang="it-IT" dirty="0" smtClean="0"/>
              <a:t>nastro. Così fornisce </a:t>
            </a:r>
            <a:r>
              <a:rPr lang="it-IT" dirty="0"/>
              <a:t>un modo naturale e sano </a:t>
            </a:r>
            <a:r>
              <a:rPr lang="it-IT" dirty="0" smtClean="0"/>
              <a:t>per profumare un ambiente. </a:t>
            </a:r>
          </a:p>
          <a:p>
            <a:pPr>
              <a:buNone/>
            </a:pPr>
            <a:r>
              <a:rPr lang="it-IT" dirty="0" smtClean="0"/>
              <a:t>	Il </a:t>
            </a:r>
            <a:r>
              <a:rPr lang="it-IT" i="1" dirty="0" err="1" smtClean="0"/>
              <a:t>pomander</a:t>
            </a:r>
            <a:r>
              <a:rPr lang="it-IT" dirty="0" smtClean="0"/>
              <a:t>  può essere preparato come  </a:t>
            </a:r>
            <a:r>
              <a:rPr lang="it-IT" dirty="0"/>
              <a:t>ornamento di Natale. </a:t>
            </a:r>
          </a:p>
          <a:p>
            <a:endParaRPr lang="it-IT" dirty="0"/>
          </a:p>
        </p:txBody>
      </p:sp>
      <p:pic>
        <p:nvPicPr>
          <p:cNvPr id="5" name="Immagine 4" descr="C:\Users\simona\Desktop\pom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84784"/>
            <a:ext cx="3888432" cy="3936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smtClean="0"/>
              <a:t>Come si fa il </a:t>
            </a:r>
            <a:r>
              <a:rPr lang="it-IT" i="1" dirty="0" err="1" smtClean="0"/>
              <a:t>pomander</a:t>
            </a:r>
            <a:r>
              <a:rPr lang="it-IT" i="1" dirty="0" smtClean="0"/>
              <a:t>?</a:t>
            </a:r>
            <a:endParaRPr lang="it-IT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21888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/>
              <a:t>Con il nastro adesivo di carta avvolgere </a:t>
            </a:r>
            <a:r>
              <a:rPr lang="it-IT" dirty="0" smtClean="0"/>
              <a:t>l’arancia.</a:t>
            </a:r>
          </a:p>
          <a:p>
            <a:pPr marL="0" lvl="0" indent="0">
              <a:buNone/>
            </a:pPr>
            <a:r>
              <a:rPr lang="it-IT" dirty="0" smtClean="0"/>
              <a:t>Premere </a:t>
            </a:r>
            <a:r>
              <a:rPr lang="it-IT" dirty="0"/>
              <a:t>i gambi dei chiodi di garofano il </a:t>
            </a:r>
            <a:r>
              <a:rPr lang="it-IT" dirty="0" smtClean="0"/>
              <a:t>più profondamente </a:t>
            </a:r>
            <a:r>
              <a:rPr lang="it-IT" dirty="0"/>
              <a:t>possibile nella buccia dell’arancia. 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2050" name="Picture 2" descr="C:\Users\simona\Desktop\Pinecone-Pomander-Holiday-Display-GTL1206-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996952"/>
            <a:ext cx="3384376" cy="32805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8641"/>
            <a:ext cx="822960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Riempire l’intera superficie delle arance con i chiodi di garofano disposti molto ravvicinati (in questo modo si evita che l’arancia durante l’essiccamento marcisca).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3074" name="Picture 2" descr="C:\Users\simona\Desktop\copia-di-addobbi-nat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36912"/>
            <a:ext cx="3744416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4464496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Eliminare il nastro adesivo e porre l’arancia ad essiccare in luogo fresco e ventilato o molto semplicemente su di un termosifone.</a:t>
            </a:r>
          </a:p>
          <a:p>
            <a:pPr lvl="0"/>
            <a:r>
              <a:rPr lang="it-IT" dirty="0" smtClean="0"/>
              <a:t>L’arancia durante questa operazione, che dura circa un mese, perderà gran parte del suo volume.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5" name="Immagine 4" descr="C:\Users\simona\Desktop\poman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01008"/>
            <a:ext cx="5112568" cy="30963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764705"/>
            <a:ext cx="8229600" cy="1656184"/>
          </a:xfrm>
        </p:spPr>
        <p:txBody>
          <a:bodyPr/>
          <a:lstStyle/>
          <a:p>
            <a:pPr lvl="0"/>
            <a:r>
              <a:rPr lang="it-IT" dirty="0" smtClean="0"/>
              <a:t>Infine, passare attorno all’arancia un nastro di raso e fare un fiocco o un occhiello se si desidera appendere il </a:t>
            </a:r>
            <a:r>
              <a:rPr lang="it-IT" i="1" dirty="0" err="1" smtClean="0"/>
              <a:t>pomander</a:t>
            </a:r>
            <a:r>
              <a:rPr lang="it-IT" i="1" dirty="0" smtClean="0"/>
              <a:t>.</a:t>
            </a:r>
          </a:p>
          <a:p>
            <a:endParaRPr lang="it-IT" dirty="0"/>
          </a:p>
        </p:txBody>
      </p:sp>
      <p:pic>
        <p:nvPicPr>
          <p:cNvPr id="4" name="Immagine 3" descr="http://www.ecopensare.net/wp-content/uploads/2012/10/pomander-1-150x150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852936"/>
            <a:ext cx="3672408" cy="34449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251</Words>
  <Application>Microsoft Office PowerPoint</Application>
  <PresentationFormat>Presentazione su schermo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Pomo d'ambra  (Pomander in inglese;  Pomme d'ambre in francese)   era una sfera di ambra grigia, spesso impreziosita da altre essenze, portata dalle classi agiate europee dal XIII al XVII secolo a scopo aromterapeutico. </vt:lpstr>
      <vt:lpstr> I pomander nel Medioevo </vt:lpstr>
      <vt:lpstr>I pomander oggi</vt:lpstr>
      <vt:lpstr>Diapositiva 5</vt:lpstr>
      <vt:lpstr>Come si fa il pomander?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simona</dc:creator>
  <cp:lastModifiedBy>Camilla</cp:lastModifiedBy>
  <cp:revision>25</cp:revision>
  <dcterms:created xsi:type="dcterms:W3CDTF">2012-12-05T20:05:35Z</dcterms:created>
  <dcterms:modified xsi:type="dcterms:W3CDTF">2012-12-11T17:53:43Z</dcterms:modified>
</cp:coreProperties>
</file>